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54.jpg" ContentType="image/jpeg"/>
  <Override PartName="/ppt/notesSlides/notesSlide15.xml" ContentType="application/vnd.openxmlformats-officedocument.presentationml.notesSlide+xml"/>
  <Override PartName="/ppt/media/image55.jpg" ContentType="image/jpeg"/>
  <Override PartName="/ppt/notesSlides/notesSlide16.xml" ContentType="application/vnd.openxmlformats-officedocument.presentationml.notesSlide+xml"/>
  <Override PartName="/ppt/media/image56.jpg" ContentType="image/jpeg"/>
  <Override PartName="/ppt/notesSlides/notesSlide17.xml" ContentType="application/vnd.openxmlformats-officedocument.presentationml.notesSlide+xml"/>
  <Override PartName="/ppt/media/image58.jpg" ContentType="image/jpeg"/>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image63.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314" r:id="rId2"/>
    <p:sldId id="315" r:id="rId3"/>
    <p:sldId id="316" r:id="rId4"/>
    <p:sldId id="317" r:id="rId5"/>
    <p:sldId id="318" r:id="rId6"/>
    <p:sldId id="256" r:id="rId7"/>
    <p:sldId id="257" r:id="rId8"/>
    <p:sldId id="258" r:id="rId9"/>
    <p:sldId id="259" r:id="rId10"/>
    <p:sldId id="260" r:id="rId11"/>
    <p:sldId id="261" r:id="rId12"/>
    <p:sldId id="262" r:id="rId13"/>
    <p:sldId id="263" r:id="rId14"/>
    <p:sldId id="267" r:id="rId15"/>
    <p:sldId id="268" r:id="rId16"/>
    <p:sldId id="269" r:id="rId17"/>
    <p:sldId id="270" r:id="rId18"/>
    <p:sldId id="322" r:id="rId19"/>
    <p:sldId id="321" r:id="rId20"/>
    <p:sldId id="320" r:id="rId21"/>
    <p:sldId id="274" r:id="rId22"/>
  </p:sldIdLst>
  <p:sldSz cx="9969500" cy="749935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747"/>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362"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7947" cy="351708"/>
          </a:xfrm>
          <a:prstGeom prst="rect">
            <a:avLst/>
          </a:prstGeom>
        </p:spPr>
        <p:txBody>
          <a:bodyPr vert="horz" lIns="85350" tIns="42675" rIns="85350" bIns="42675" rtlCol="0"/>
          <a:lstStyle>
            <a:lvl1pPr algn="l">
              <a:defRPr sz="1100"/>
            </a:lvl1pPr>
          </a:lstStyle>
          <a:p>
            <a:endParaRPr lang="en-US"/>
          </a:p>
        </p:txBody>
      </p:sp>
      <p:sp>
        <p:nvSpPr>
          <p:cNvPr id="3" name="Date Placeholder 2"/>
          <p:cNvSpPr>
            <a:spLocks noGrp="1"/>
          </p:cNvSpPr>
          <p:nvPr>
            <p:ph type="dt" idx="1"/>
          </p:nvPr>
        </p:nvSpPr>
        <p:spPr>
          <a:xfrm>
            <a:off x="5265494" y="0"/>
            <a:ext cx="4029427" cy="351708"/>
          </a:xfrm>
          <a:prstGeom prst="rect">
            <a:avLst/>
          </a:prstGeom>
        </p:spPr>
        <p:txBody>
          <a:bodyPr vert="horz" lIns="85350" tIns="42675" rIns="85350" bIns="42675" rtlCol="0"/>
          <a:lstStyle>
            <a:lvl1pPr algn="r">
              <a:defRPr sz="1100"/>
            </a:lvl1pPr>
          </a:lstStyle>
          <a:p>
            <a:fld id="{35FF5865-87DE-48FD-805F-3C323DFB00EC}" type="datetimeFigureOut">
              <a:rPr lang="en-US" smtClean="0"/>
              <a:t>4/21/2021</a:t>
            </a:fld>
            <a:endParaRPr lang="en-US"/>
          </a:p>
        </p:txBody>
      </p:sp>
      <p:sp>
        <p:nvSpPr>
          <p:cNvPr id="4" name="Slide Image Placeholder 3"/>
          <p:cNvSpPr>
            <a:spLocks noGrp="1" noRot="1" noChangeAspect="1"/>
          </p:cNvSpPr>
          <p:nvPr>
            <p:ph type="sldImg" idx="2"/>
          </p:nvPr>
        </p:nvSpPr>
        <p:spPr>
          <a:xfrm>
            <a:off x="3074988" y="876300"/>
            <a:ext cx="3146425" cy="2366963"/>
          </a:xfrm>
          <a:prstGeom prst="rect">
            <a:avLst/>
          </a:prstGeom>
          <a:noFill/>
          <a:ln w="12700">
            <a:solidFill>
              <a:prstClr val="black"/>
            </a:solidFill>
          </a:ln>
        </p:spPr>
        <p:txBody>
          <a:bodyPr vert="horz" lIns="85350" tIns="42675" rIns="85350" bIns="42675" rtlCol="0" anchor="ctr"/>
          <a:lstStyle/>
          <a:p>
            <a:endParaRPr lang="en-US"/>
          </a:p>
        </p:txBody>
      </p:sp>
      <p:sp>
        <p:nvSpPr>
          <p:cNvPr id="5" name="Notes Placeholder 4"/>
          <p:cNvSpPr>
            <a:spLocks noGrp="1"/>
          </p:cNvSpPr>
          <p:nvPr>
            <p:ph type="body" sz="quarter" idx="3"/>
          </p:nvPr>
        </p:nvSpPr>
        <p:spPr>
          <a:xfrm>
            <a:off x="929640" y="3373125"/>
            <a:ext cx="7437120" cy="2761717"/>
          </a:xfrm>
          <a:prstGeom prst="rect">
            <a:avLst/>
          </a:prstGeom>
        </p:spPr>
        <p:txBody>
          <a:bodyPr vert="horz" lIns="85350" tIns="42675" rIns="85350" bIns="4267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94"/>
            <a:ext cx="4027947" cy="351707"/>
          </a:xfrm>
          <a:prstGeom prst="rect">
            <a:avLst/>
          </a:prstGeom>
        </p:spPr>
        <p:txBody>
          <a:bodyPr vert="horz" lIns="85350" tIns="42675" rIns="85350" bIns="42675" rtlCol="0" anchor="b"/>
          <a:lstStyle>
            <a:lvl1pPr algn="l">
              <a:defRPr sz="1100"/>
            </a:lvl1pPr>
          </a:lstStyle>
          <a:p>
            <a:endParaRPr lang="en-US"/>
          </a:p>
        </p:txBody>
      </p:sp>
      <p:sp>
        <p:nvSpPr>
          <p:cNvPr id="7" name="Slide Number Placeholder 6"/>
          <p:cNvSpPr>
            <a:spLocks noGrp="1"/>
          </p:cNvSpPr>
          <p:nvPr>
            <p:ph type="sldNum" sz="quarter" idx="5"/>
          </p:nvPr>
        </p:nvSpPr>
        <p:spPr>
          <a:xfrm>
            <a:off x="5265494" y="6658694"/>
            <a:ext cx="4029427" cy="351707"/>
          </a:xfrm>
          <a:prstGeom prst="rect">
            <a:avLst/>
          </a:prstGeom>
        </p:spPr>
        <p:txBody>
          <a:bodyPr vert="horz" lIns="85350" tIns="42675" rIns="85350" bIns="42675" rtlCol="0" anchor="b"/>
          <a:lstStyle>
            <a:lvl1pPr algn="r">
              <a:defRPr sz="1100"/>
            </a:lvl1pPr>
          </a:lstStyle>
          <a:p>
            <a:fld id="{9A01C6B5-5364-4EF2-B72D-202F1D0BCA73}" type="slidenum">
              <a:rPr lang="en-US" smtClean="0"/>
              <a:t>‹#›</a:t>
            </a:fld>
            <a:endParaRPr lang="en-US"/>
          </a:p>
        </p:txBody>
      </p:sp>
    </p:spTree>
    <p:extLst>
      <p:ext uri="{BB962C8B-B14F-4D97-AF65-F5344CB8AC3E}">
        <p14:creationId xmlns:p14="http://schemas.microsoft.com/office/powerpoint/2010/main" val="3633415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p>
            <a:pPr lvl="2">
              <a:lnSpc>
                <a:spcPct val="100000"/>
              </a:lnSpc>
              <a:defRPr sz="2400">
                <a:latin typeface="Helvetica"/>
                <a:ea typeface="Helvetica"/>
                <a:cs typeface="Helvetica"/>
                <a:sym typeface="Helvetica"/>
              </a:defRPr>
            </a:pPr>
            <a:r>
              <a:rPr lang="en-US" dirty="0"/>
              <a:t>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9A01C6B5-5364-4EF2-B72D-202F1D0BCA73}" type="slidenum">
              <a:rPr lang="en-US" smtClean="0"/>
              <a:t>12</a:t>
            </a:fld>
            <a:endParaRPr lang="en-US"/>
          </a:p>
        </p:txBody>
      </p:sp>
    </p:spTree>
    <p:extLst>
      <p:ext uri="{BB962C8B-B14F-4D97-AF65-F5344CB8AC3E}">
        <p14:creationId xmlns:p14="http://schemas.microsoft.com/office/powerpoint/2010/main" val="3017963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9A01C6B5-5364-4EF2-B72D-202F1D0BCA73}" type="slidenum">
              <a:rPr lang="en-US" smtClean="0"/>
              <a:t>13</a:t>
            </a:fld>
            <a:endParaRPr lang="en-US"/>
          </a:p>
        </p:txBody>
      </p:sp>
    </p:spTree>
    <p:extLst>
      <p:ext uri="{BB962C8B-B14F-4D97-AF65-F5344CB8AC3E}">
        <p14:creationId xmlns:p14="http://schemas.microsoft.com/office/powerpoint/2010/main" val="4153868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9A01C6B5-5364-4EF2-B72D-202F1D0BCA73}" type="slidenum">
              <a:rPr lang="en-US" smtClean="0"/>
              <a:t>14</a:t>
            </a:fld>
            <a:endParaRPr lang="en-US"/>
          </a:p>
        </p:txBody>
      </p:sp>
    </p:spTree>
    <p:extLst>
      <p:ext uri="{BB962C8B-B14F-4D97-AF65-F5344CB8AC3E}">
        <p14:creationId xmlns:p14="http://schemas.microsoft.com/office/powerpoint/2010/main" val="2234324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9A01C6B5-5364-4EF2-B72D-202F1D0BCA73}" type="slidenum">
              <a:rPr lang="en-US" smtClean="0"/>
              <a:t>15</a:t>
            </a:fld>
            <a:endParaRPr lang="en-US"/>
          </a:p>
        </p:txBody>
      </p:sp>
    </p:spTree>
    <p:extLst>
      <p:ext uri="{BB962C8B-B14F-4D97-AF65-F5344CB8AC3E}">
        <p14:creationId xmlns:p14="http://schemas.microsoft.com/office/powerpoint/2010/main" val="2277292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9A01C6B5-5364-4EF2-B72D-202F1D0BCA73}" type="slidenum">
              <a:rPr lang="en-US" smtClean="0"/>
              <a:t>16</a:t>
            </a:fld>
            <a:endParaRPr lang="en-US"/>
          </a:p>
        </p:txBody>
      </p:sp>
    </p:spTree>
    <p:extLst>
      <p:ext uri="{BB962C8B-B14F-4D97-AF65-F5344CB8AC3E}">
        <p14:creationId xmlns:p14="http://schemas.microsoft.com/office/powerpoint/2010/main" val="2266959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9A01C6B5-5364-4EF2-B72D-202F1D0BCA73}" type="slidenum">
              <a:rPr lang="en-US" smtClean="0"/>
              <a:t>17</a:t>
            </a:fld>
            <a:endParaRPr lang="en-US"/>
          </a:p>
        </p:txBody>
      </p:sp>
    </p:spTree>
    <p:extLst>
      <p:ext uri="{BB962C8B-B14F-4D97-AF65-F5344CB8AC3E}">
        <p14:creationId xmlns:p14="http://schemas.microsoft.com/office/powerpoint/2010/main" val="3348639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9A01C6B5-5364-4EF2-B72D-202F1D0BCA73}" type="slidenum">
              <a:rPr lang="en-US" smtClean="0"/>
              <a:t>18</a:t>
            </a:fld>
            <a:endParaRPr lang="en-US"/>
          </a:p>
        </p:txBody>
      </p:sp>
    </p:spTree>
    <p:extLst>
      <p:ext uri="{BB962C8B-B14F-4D97-AF65-F5344CB8AC3E}">
        <p14:creationId xmlns:p14="http://schemas.microsoft.com/office/powerpoint/2010/main" val="3945992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9A01C6B5-5364-4EF2-B72D-202F1D0BCA73}" type="slidenum">
              <a:rPr lang="en-US" smtClean="0"/>
              <a:t>19</a:t>
            </a:fld>
            <a:endParaRPr lang="en-US"/>
          </a:p>
        </p:txBody>
      </p:sp>
    </p:spTree>
    <p:extLst>
      <p:ext uri="{BB962C8B-B14F-4D97-AF65-F5344CB8AC3E}">
        <p14:creationId xmlns:p14="http://schemas.microsoft.com/office/powerpoint/2010/main" val="3490248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9A01C6B5-5364-4EF2-B72D-202F1D0BCA73}" type="slidenum">
              <a:rPr lang="en-US" smtClean="0"/>
              <a:t>20</a:t>
            </a:fld>
            <a:endParaRPr lang="en-US"/>
          </a:p>
        </p:txBody>
      </p:sp>
    </p:spTree>
    <p:extLst>
      <p:ext uri="{BB962C8B-B14F-4D97-AF65-F5344CB8AC3E}">
        <p14:creationId xmlns:p14="http://schemas.microsoft.com/office/powerpoint/2010/main" val="2232836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9A01C6B5-5364-4EF2-B72D-202F1D0BCA73}" type="slidenum">
              <a:rPr lang="en-US" smtClean="0"/>
              <a:t>21</a:t>
            </a:fld>
            <a:endParaRPr lang="en-US"/>
          </a:p>
        </p:txBody>
      </p:sp>
    </p:spTree>
    <p:extLst>
      <p:ext uri="{BB962C8B-B14F-4D97-AF65-F5344CB8AC3E}">
        <p14:creationId xmlns:p14="http://schemas.microsoft.com/office/powerpoint/2010/main" val="795626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prstGeom prst="rect">
            <a:avLst/>
          </a:prstGeom>
        </p:spPr>
        <p:txBody>
          <a:bodyPr/>
          <a:lstStyle/>
          <a:p>
            <a:endParaRPr/>
          </a:p>
        </p:txBody>
      </p:sp>
      <p:sp>
        <p:nvSpPr>
          <p:cNvPr id="158" name="Shape 158"/>
          <p:cNvSpPr>
            <a:spLocks noGrp="1"/>
          </p:cNvSpPr>
          <p:nvPr>
            <p:ph type="body" sz="quarter" idx="1"/>
          </p:nvPr>
        </p:nvSpPr>
        <p:spPr>
          <a:prstGeom prst="rect">
            <a:avLst/>
          </a:prstGeom>
        </p:spPr>
        <p:txBody>
          <a:bodyPr/>
          <a:lstStyle/>
          <a:p>
            <a:pPr>
              <a:lnSpc>
                <a:spcPct val="100000"/>
              </a:lnSpc>
              <a:defRPr>
                <a:latin typeface="Helvetica"/>
                <a:ea typeface="Helvetica"/>
                <a:cs typeface="Helvetica"/>
                <a:sym typeface="Helvetica"/>
              </a:defRPr>
            </a:pPr>
            <a:r>
              <a:rPr lang="en-US" dirty="0"/>
              <a:t>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prstGeom prst="rect">
            <a:avLst/>
          </a:prstGeom>
        </p:spPr>
        <p:txBody>
          <a:bodyPr/>
          <a:lstStyle/>
          <a:p>
            <a:endParaRPr/>
          </a:p>
        </p:txBody>
      </p:sp>
      <p:sp>
        <p:nvSpPr>
          <p:cNvPr id="165" name="Shape 165"/>
          <p:cNvSpPr>
            <a:spLocks noGrp="1"/>
          </p:cNvSpPr>
          <p:nvPr>
            <p:ph type="body" sz="quarter" idx="1"/>
          </p:nvPr>
        </p:nvSpPr>
        <p:spPr>
          <a:prstGeom prst="rect">
            <a:avLst/>
          </a:prstGeom>
        </p:spPr>
        <p:txBody>
          <a:bodyPr/>
          <a:lstStyle/>
          <a:p>
            <a:pPr>
              <a:lnSpc>
                <a:spcPct val="100000"/>
              </a:lnSpc>
              <a:defRPr>
                <a:latin typeface="Helvetica"/>
                <a:ea typeface="Helvetica"/>
                <a:cs typeface="Helvetica"/>
                <a:sym typeface="Helvetica"/>
              </a:defRPr>
            </a:pPr>
            <a:r>
              <a:rPr lang="en-US" dirty="0"/>
              <a:t>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lvl1pPr>
              <a:lnSpc>
                <a:spcPct val="100000"/>
              </a:lnSpc>
              <a:defRPr sz="2800">
                <a:latin typeface="Helvetica"/>
                <a:ea typeface="Helvetica"/>
                <a:cs typeface="Helvetica"/>
                <a:sym typeface="Helvetica"/>
              </a:defRPr>
            </a:lvl1pPr>
          </a:lstStyle>
          <a:p>
            <a:r>
              <a:rPr dirty="0"/>
              <a:t>Th</a:t>
            </a:r>
            <a:r>
              <a:rPr lang="en-US" dirty="0"/>
              <a:t>is is our</a:t>
            </a:r>
            <a:r>
              <a:rPr dirty="0"/>
              <a:t> mission </a:t>
            </a:r>
            <a:r>
              <a:rPr lang="en-US" dirty="0"/>
              <a:t>at</a:t>
            </a:r>
            <a:r>
              <a:rPr dirty="0"/>
              <a:t> Southeast Conference</a:t>
            </a:r>
            <a:r>
              <a:rPr lang="en-US" dirty="0"/>
              <a:t>.</a:t>
            </a:r>
            <a:r>
              <a:rPr dirty="0"/>
              <a:t> Our key areas of focus include economic development, transportation, energy, maritime, seafood, tourism, timber, and mining.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prstGeom prst="rect">
            <a:avLst/>
          </a:prstGeom>
        </p:spPr>
        <p:txBody>
          <a:bodyPr/>
          <a:lstStyle/>
          <a:p>
            <a:endParaRPr/>
          </a:p>
        </p:txBody>
      </p:sp>
      <p:sp>
        <p:nvSpPr>
          <p:cNvPr id="193" name="Shape 193"/>
          <p:cNvSpPr>
            <a:spLocks noGrp="1"/>
          </p:cNvSpPr>
          <p:nvPr>
            <p:ph type="body" sz="quarter" idx="1"/>
          </p:nvPr>
        </p:nvSpPr>
        <p:spPr>
          <a:prstGeom prst="rect">
            <a:avLst/>
          </a:prstGeom>
        </p:spPr>
        <p:txBody>
          <a:bodyPr/>
          <a:lstStyle>
            <a:lvl1pPr>
              <a:lnSpc>
                <a:spcPct val="100000"/>
              </a:lnSpc>
              <a:defRPr>
                <a:latin typeface="Helvetica"/>
                <a:ea typeface="Helvetica"/>
                <a:cs typeface="Helvetica"/>
                <a:sym typeface="Helvetica"/>
              </a:defRPr>
            </a:lvl1pPr>
          </a:lstStyle>
          <a:p>
            <a:r>
              <a:rPr lang="en-US" dirty="0"/>
              <a:t>Award for creative approaches to advancing community and economic development and improved quality of life while making significant impacts on their regions and demonstrate the diversity of services and program delivery provided.</a:t>
            </a:r>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9A01C6B5-5364-4EF2-B72D-202F1D0BCA73}" type="slidenum">
              <a:rPr lang="en-US" smtClean="0"/>
              <a:t>6</a:t>
            </a:fld>
            <a:endParaRPr lang="en-US"/>
          </a:p>
        </p:txBody>
      </p:sp>
    </p:spTree>
    <p:extLst>
      <p:ext uri="{BB962C8B-B14F-4D97-AF65-F5344CB8AC3E}">
        <p14:creationId xmlns:p14="http://schemas.microsoft.com/office/powerpoint/2010/main" val="2087393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9A01C6B5-5364-4EF2-B72D-202F1D0BCA73}" type="slidenum">
              <a:rPr lang="en-US" smtClean="0"/>
              <a:t>9</a:t>
            </a:fld>
            <a:endParaRPr lang="en-US"/>
          </a:p>
        </p:txBody>
      </p:sp>
    </p:spTree>
    <p:extLst>
      <p:ext uri="{BB962C8B-B14F-4D97-AF65-F5344CB8AC3E}">
        <p14:creationId xmlns:p14="http://schemas.microsoft.com/office/powerpoint/2010/main" val="508681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9A01C6B5-5364-4EF2-B72D-202F1D0BCA73}" type="slidenum">
              <a:rPr lang="en-US" smtClean="0"/>
              <a:t>10</a:t>
            </a:fld>
            <a:endParaRPr lang="en-US"/>
          </a:p>
        </p:txBody>
      </p:sp>
    </p:spTree>
    <p:extLst>
      <p:ext uri="{BB962C8B-B14F-4D97-AF65-F5344CB8AC3E}">
        <p14:creationId xmlns:p14="http://schemas.microsoft.com/office/powerpoint/2010/main" val="1073450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9A01C6B5-5364-4EF2-B72D-202F1D0BCA73}" type="slidenum">
              <a:rPr lang="en-US" smtClean="0"/>
              <a:t>11</a:t>
            </a:fld>
            <a:endParaRPr lang="en-US"/>
          </a:p>
        </p:txBody>
      </p:sp>
    </p:spTree>
    <p:extLst>
      <p:ext uri="{BB962C8B-B14F-4D97-AF65-F5344CB8AC3E}">
        <p14:creationId xmlns:p14="http://schemas.microsoft.com/office/powerpoint/2010/main" val="621581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5080"/>
            <a:ext cx="9966959" cy="7493000"/>
          </a:xfrm>
          <a:prstGeom prst="rect">
            <a:avLst/>
          </a:prstGeom>
        </p:spPr>
      </p:pic>
      <p:sp>
        <p:nvSpPr>
          <p:cNvPr id="2" name="Holder 2"/>
          <p:cNvSpPr>
            <a:spLocks noGrp="1"/>
          </p:cNvSpPr>
          <p:nvPr>
            <p:ph type="ctrTitle"/>
          </p:nvPr>
        </p:nvSpPr>
        <p:spPr>
          <a:xfrm>
            <a:off x="514656" y="681039"/>
            <a:ext cx="8940187" cy="117919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495425" y="4199636"/>
            <a:ext cx="6978650" cy="18748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rgbClr val="D17F15"/>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4400" b="0" i="0">
                <a:solidFill>
                  <a:srgbClr val="004D7F"/>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rgbClr val="D17F15"/>
                </a:solidFill>
                <a:latin typeface="Arial"/>
                <a:cs typeface="Arial"/>
              </a:defRPr>
            </a:lvl1pPr>
          </a:lstStyle>
          <a:p>
            <a:endParaRPr/>
          </a:p>
        </p:txBody>
      </p:sp>
      <p:sp>
        <p:nvSpPr>
          <p:cNvPr id="3" name="Holder 3"/>
          <p:cNvSpPr>
            <a:spLocks noGrp="1"/>
          </p:cNvSpPr>
          <p:nvPr>
            <p:ph sz="half" idx="2"/>
          </p:nvPr>
        </p:nvSpPr>
        <p:spPr>
          <a:xfrm>
            <a:off x="498475" y="1724850"/>
            <a:ext cx="4336732" cy="49495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34292" y="1724850"/>
            <a:ext cx="4336732" cy="49495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4/21/2021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rgbClr val="D17F15"/>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4/21/2021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4/21/2021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Subtitle">
    <p:bg>
      <p:bgPr>
        <a:solidFill>
          <a:srgbClr val="000000"/>
        </a:solidFill>
        <a:effectLst/>
      </p:bgPr>
    </p:bg>
    <p:spTree>
      <p:nvGrpSpPr>
        <p:cNvPr id="1" name=""/>
        <p:cNvGrpSpPr/>
        <p:nvPr/>
      </p:nvGrpSpPr>
      <p:grpSpPr>
        <a:xfrm>
          <a:off x="0" y="0"/>
          <a:ext cx="0" cy="0"/>
          <a:chOff x="0" y="0"/>
          <a:chExt cx="0" cy="0"/>
        </a:xfrm>
      </p:grpSpPr>
      <p:sp>
        <p:nvSpPr>
          <p:cNvPr id="117" name="Shape 117"/>
          <p:cNvSpPr>
            <a:spLocks noGrp="1"/>
          </p:cNvSpPr>
          <p:nvPr>
            <p:ph type="title"/>
          </p:nvPr>
        </p:nvSpPr>
        <p:spPr>
          <a:xfrm>
            <a:off x="973585" y="3290668"/>
            <a:ext cx="8022332" cy="507831"/>
          </a:xfrm>
          <a:prstGeom prst="rect">
            <a:avLst/>
          </a:prstGeom>
        </p:spPr>
        <p:txBody>
          <a:bodyPr anchor="b"/>
          <a:lstStyle>
            <a:lvl1pPr>
              <a:defRPr>
                <a:solidFill>
                  <a:srgbClr val="FFFFFF"/>
                </a:solidFill>
              </a:defRPr>
            </a:lvl1pPr>
          </a:lstStyle>
          <a:p>
            <a:r>
              <a:t>Title Text</a:t>
            </a:r>
          </a:p>
        </p:txBody>
      </p:sp>
      <p:sp>
        <p:nvSpPr>
          <p:cNvPr id="118" name="Shape 118"/>
          <p:cNvSpPr>
            <a:spLocks noGrp="1"/>
          </p:cNvSpPr>
          <p:nvPr>
            <p:ph type="body" sz="quarter" idx="1"/>
          </p:nvPr>
        </p:nvSpPr>
        <p:spPr>
          <a:xfrm>
            <a:off x="973585" y="3866852"/>
            <a:ext cx="8022332" cy="1887376"/>
          </a:xfrm>
          <a:prstGeom prst="rect">
            <a:avLst/>
          </a:prstGeom>
        </p:spPr>
        <p:txBody>
          <a:bodyPr anchor="t"/>
          <a:lstStyle>
            <a:lvl1pPr marL="0" indent="0" algn="ctr">
              <a:spcBef>
                <a:spcPts val="0"/>
              </a:spcBef>
              <a:buSzTx/>
              <a:buNone/>
              <a:defRPr sz="2453">
                <a:solidFill>
                  <a:srgbClr val="FFFFFF"/>
                </a:solidFill>
              </a:defRPr>
            </a:lvl1pPr>
            <a:lvl2pPr marL="0" indent="175243" algn="ctr">
              <a:spcBef>
                <a:spcPts val="0"/>
              </a:spcBef>
              <a:buSzTx/>
              <a:buNone/>
              <a:defRPr sz="2453">
                <a:solidFill>
                  <a:srgbClr val="FFFFFF"/>
                </a:solidFill>
              </a:defRPr>
            </a:lvl2pPr>
            <a:lvl3pPr marL="0" indent="350486" algn="ctr">
              <a:spcBef>
                <a:spcPts val="0"/>
              </a:spcBef>
              <a:buSzTx/>
              <a:buNone/>
              <a:defRPr sz="2453">
                <a:solidFill>
                  <a:srgbClr val="FFFFFF"/>
                </a:solidFill>
              </a:defRPr>
            </a:lvl3pPr>
            <a:lvl4pPr marL="0" indent="525730" algn="ctr">
              <a:spcBef>
                <a:spcPts val="0"/>
              </a:spcBef>
              <a:buSzTx/>
              <a:buNone/>
              <a:defRPr sz="2453">
                <a:solidFill>
                  <a:srgbClr val="FFFFFF"/>
                </a:solidFill>
              </a:defRPr>
            </a:lvl4pPr>
            <a:lvl5pPr marL="0" indent="700974" algn="ctr">
              <a:spcBef>
                <a:spcPts val="0"/>
              </a:spcBef>
              <a:buSzTx/>
              <a:buNone/>
              <a:defRPr sz="2453">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xfrm>
            <a:off x="4838634" y="7118523"/>
            <a:ext cx="282496" cy="276999"/>
          </a:xfrm>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402696531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000000"/>
        </a:solidFill>
        <a:effectLst/>
      </p:bgPr>
    </p:bg>
    <p:spTree>
      <p:nvGrpSpPr>
        <p:cNvPr id="1" name=""/>
        <p:cNvGrpSpPr/>
        <p:nvPr/>
      </p:nvGrpSpPr>
      <p:grpSpPr>
        <a:xfrm>
          <a:off x="0" y="0"/>
          <a:ext cx="0" cy="0"/>
          <a:chOff x="0" y="0"/>
          <a:chExt cx="0" cy="0"/>
        </a:xfrm>
      </p:grpSpPr>
      <p:sp>
        <p:nvSpPr>
          <p:cNvPr id="133" name="Shape 133"/>
          <p:cNvSpPr>
            <a:spLocks noGrp="1"/>
          </p:cNvSpPr>
          <p:nvPr>
            <p:ph type="pic" sz="half" idx="13"/>
          </p:nvPr>
        </p:nvSpPr>
        <p:spPr>
          <a:xfrm>
            <a:off x="5150259" y="1992015"/>
            <a:ext cx="4089053" cy="4833566"/>
          </a:xfrm>
          <a:prstGeom prst="rect">
            <a:avLst/>
          </a:prstGeom>
        </p:spPr>
        <p:txBody>
          <a:bodyPr lIns="91439" tIns="45719" rIns="91439" bIns="45719" anchor="t">
            <a:noAutofit/>
          </a:bodyPr>
          <a:lstStyle/>
          <a:p>
            <a:endParaRPr/>
          </a:p>
        </p:txBody>
      </p:sp>
      <p:sp>
        <p:nvSpPr>
          <p:cNvPr id="134" name="Shape 134"/>
          <p:cNvSpPr>
            <a:spLocks noGrp="1"/>
          </p:cNvSpPr>
          <p:nvPr>
            <p:ph type="title"/>
          </p:nvPr>
        </p:nvSpPr>
        <p:spPr>
          <a:xfrm>
            <a:off x="730188" y="195295"/>
            <a:ext cx="8509124" cy="507831"/>
          </a:xfrm>
          <a:prstGeom prst="rect">
            <a:avLst/>
          </a:prstGeom>
        </p:spPr>
        <p:txBody>
          <a:bodyPr/>
          <a:lstStyle>
            <a:lvl1pPr>
              <a:defRPr>
                <a:solidFill>
                  <a:srgbClr val="FFFFFF"/>
                </a:solidFill>
              </a:defRPr>
            </a:lvl1pPr>
          </a:lstStyle>
          <a:p>
            <a:r>
              <a:t>Title Text</a:t>
            </a:r>
          </a:p>
        </p:txBody>
      </p:sp>
      <p:sp>
        <p:nvSpPr>
          <p:cNvPr id="135" name="Shape 135"/>
          <p:cNvSpPr>
            <a:spLocks noGrp="1"/>
          </p:cNvSpPr>
          <p:nvPr>
            <p:ph type="body" sz="half" idx="1"/>
          </p:nvPr>
        </p:nvSpPr>
        <p:spPr>
          <a:xfrm>
            <a:off x="730188" y="1992015"/>
            <a:ext cx="4089053" cy="2934458"/>
          </a:xfrm>
          <a:prstGeom prst="rect">
            <a:avLst/>
          </a:prstGeom>
        </p:spPr>
        <p:txBody>
          <a:bodyPr/>
          <a:lstStyle>
            <a:lvl1pPr marL="262865" indent="-262865">
              <a:spcBef>
                <a:spcPts val="2453"/>
              </a:spcBef>
              <a:defRPr sz="2147">
                <a:solidFill>
                  <a:srgbClr val="FFFFFF"/>
                </a:solidFill>
              </a:defRPr>
            </a:lvl1pPr>
            <a:lvl2pPr marL="525730" indent="-262865">
              <a:spcBef>
                <a:spcPts val="2453"/>
              </a:spcBef>
              <a:defRPr sz="2147">
                <a:solidFill>
                  <a:srgbClr val="FFFFFF"/>
                </a:solidFill>
              </a:defRPr>
            </a:lvl2pPr>
            <a:lvl3pPr marL="944367" indent="-262865">
              <a:spcBef>
                <a:spcPts val="2453"/>
              </a:spcBef>
              <a:defRPr sz="2147">
                <a:solidFill>
                  <a:srgbClr val="FFFFFF"/>
                </a:solidFill>
              </a:defRPr>
            </a:lvl3pPr>
            <a:lvl4pPr marL="1285119" indent="-262865">
              <a:spcBef>
                <a:spcPts val="2453"/>
              </a:spcBef>
              <a:defRPr sz="2147">
                <a:solidFill>
                  <a:srgbClr val="FFFFFF"/>
                </a:solidFill>
              </a:defRPr>
            </a:lvl4pPr>
            <a:lvl5pPr marL="1625869" indent="-262865">
              <a:spcBef>
                <a:spcPts val="2453"/>
              </a:spcBef>
              <a:defRPr sz="2147">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36" name="Shape 136"/>
          <p:cNvSpPr>
            <a:spLocks noGrp="1"/>
          </p:cNvSpPr>
          <p:nvPr>
            <p:ph type="sldNum" sz="quarter" idx="2"/>
          </p:nvPr>
        </p:nvSpPr>
        <p:spPr>
          <a:xfrm>
            <a:off x="4838634" y="7118523"/>
            <a:ext cx="282496" cy="276999"/>
          </a:xfrm>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86670416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54402" y="356897"/>
            <a:ext cx="9260695" cy="989965"/>
          </a:xfrm>
          <a:prstGeom prst="rect">
            <a:avLst/>
          </a:prstGeom>
        </p:spPr>
        <p:txBody>
          <a:bodyPr wrap="square" lIns="0" tIns="0" rIns="0" bIns="0">
            <a:spAutoFit/>
          </a:bodyPr>
          <a:lstStyle>
            <a:lvl1pPr>
              <a:defRPr sz="3300" b="1" i="0">
                <a:solidFill>
                  <a:srgbClr val="D17F15"/>
                </a:solidFill>
                <a:latin typeface="Arial"/>
                <a:cs typeface="Arial"/>
              </a:defRPr>
            </a:lvl1pPr>
          </a:lstStyle>
          <a:p>
            <a:endParaRPr/>
          </a:p>
        </p:txBody>
      </p:sp>
      <p:sp>
        <p:nvSpPr>
          <p:cNvPr id="3" name="Holder 3"/>
          <p:cNvSpPr>
            <a:spLocks noGrp="1"/>
          </p:cNvSpPr>
          <p:nvPr>
            <p:ph type="body" idx="1"/>
          </p:nvPr>
        </p:nvSpPr>
        <p:spPr>
          <a:xfrm>
            <a:off x="5400992" y="1933378"/>
            <a:ext cx="4203700" cy="1558925"/>
          </a:xfrm>
          <a:prstGeom prst="rect">
            <a:avLst/>
          </a:prstGeom>
        </p:spPr>
        <p:txBody>
          <a:bodyPr wrap="square" lIns="0" tIns="0" rIns="0" bIns="0">
            <a:spAutoFit/>
          </a:bodyPr>
          <a:lstStyle>
            <a:lvl1pPr>
              <a:defRPr sz="4400" b="0" i="0">
                <a:solidFill>
                  <a:srgbClr val="004D7F"/>
                </a:solidFill>
                <a:latin typeface="Arial"/>
                <a:cs typeface="Arial"/>
              </a:defRPr>
            </a:lvl1pPr>
          </a:lstStyle>
          <a:p>
            <a:endParaRPr/>
          </a:p>
        </p:txBody>
      </p:sp>
      <p:sp>
        <p:nvSpPr>
          <p:cNvPr id="4" name="Holder 4"/>
          <p:cNvSpPr>
            <a:spLocks noGrp="1"/>
          </p:cNvSpPr>
          <p:nvPr>
            <p:ph type="ftr" sz="quarter" idx="5"/>
          </p:nvPr>
        </p:nvSpPr>
        <p:spPr>
          <a:xfrm>
            <a:off x="3389630" y="6974395"/>
            <a:ext cx="3190240" cy="3749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98475" y="6974395"/>
            <a:ext cx="2292985" cy="3749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4/21/2021</a:t>
            </a:fld>
            <a:endParaRPr lang="en-US"/>
          </a:p>
        </p:txBody>
      </p:sp>
      <p:sp>
        <p:nvSpPr>
          <p:cNvPr id="6" name="Holder 6"/>
          <p:cNvSpPr>
            <a:spLocks noGrp="1"/>
          </p:cNvSpPr>
          <p:nvPr>
            <p:ph type="sldNum" sz="quarter" idx="7"/>
          </p:nvPr>
        </p:nvSpPr>
        <p:spPr>
          <a:xfrm>
            <a:off x="7178040" y="6974395"/>
            <a:ext cx="2292985" cy="3749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19.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hyperlink" Target="http://www.sba.gov/ppp" TargetMode="External"/><Relationship Id="rId7"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8.jpg"/><Relationship Id="rId5" Type="http://schemas.openxmlformats.org/officeDocument/2006/relationships/hyperlink" Target="https://www.sba.gov/funding-programs/loans/coronavirus-relief-options/covid-19-economic-injury-disaster-loans#section-header-6" TargetMode="External"/><Relationship Id="rId4" Type="http://schemas.openxmlformats.org/officeDocument/2006/relationships/hyperlink" Target="http://www.sba.gov/svogra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hyperlink" Target="mailto:robert@seconference.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SECONF8X12RGBDVTCSKY_MG_4518 copy.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956" y="-3973"/>
            <a:ext cx="10060424" cy="7503323"/>
          </a:xfrm>
          <a:prstGeom prst="rect">
            <a:avLst/>
          </a:prstGeom>
          <a:ln w="12700">
            <a:miter lim="400000"/>
          </a:ln>
        </p:spPr>
      </p:pic>
      <p:sp>
        <p:nvSpPr>
          <p:cNvPr id="146" name="Shape 146"/>
          <p:cNvSpPr/>
          <p:nvPr/>
        </p:nvSpPr>
        <p:spPr>
          <a:xfrm>
            <a:off x="260350" y="517862"/>
            <a:ext cx="8344089" cy="1176770"/>
          </a:xfrm>
          <a:prstGeom prst="rect">
            <a:avLst/>
          </a:prstGeom>
          <a:ln w="12700">
            <a:miter lim="400000"/>
          </a:ln>
          <a:extLst>
            <a:ext uri="{C572A759-6A51-4108-AA02-DFA0A04FC94B}">
              <ma14:wrappingTextBoxFlag xmlns="" xmlns:ma14="http://schemas.microsoft.com/office/mac/drawingml/2011/main" val="1"/>
            </a:ext>
          </a:extLst>
        </p:spPr>
        <p:txBody>
          <a:bodyPr wrap="square" lIns="38944" tIns="38944" rIns="38944" bIns="38944" anchor="ctr">
            <a:spAutoFit/>
          </a:bodyPr>
          <a:lstStyle>
            <a:defPPr marL="0" marR="0" indent="0" algn="l" defTabSz="707197" rtl="0" fontAlgn="auto" latinLnBrk="1" hangingPunct="0">
              <a:lnSpc>
                <a:spcPct val="100000"/>
              </a:lnSpc>
              <a:spcBef>
                <a:spcPts val="0"/>
              </a:spcBef>
              <a:spcAft>
                <a:spcPts val="0"/>
              </a:spcAft>
              <a:buClrTx/>
              <a:buSzTx/>
              <a:buFontTx/>
              <a:buNone/>
              <a:tabLst/>
              <a:defRPr kumimoji="0" sz="1392" b="0" i="0" u="none" strike="noStrike" cap="none" spc="0" normalizeH="0" baseline="0">
                <a:ln>
                  <a:noFill/>
                </a:ln>
                <a:solidFill>
                  <a:srgbClr val="000000"/>
                </a:solidFill>
                <a:effectLst/>
                <a:uFillTx/>
              </a:defRPr>
            </a:defPPr>
            <a:lvl1pPr marL="0" marR="0" indent="0"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1pPr>
            <a:lvl2pPr marL="0" marR="0" indent="176799"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2pPr>
            <a:lvl3pPr marL="0" marR="0" indent="3535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3pPr>
            <a:lvl4pPr marL="0" marR="0" indent="5303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4pPr>
            <a:lvl5pPr marL="0" marR="0" indent="707197"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5pPr>
            <a:lvl6pPr marL="0" marR="0" indent="883996"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6pPr>
            <a:lvl7pPr marL="0" marR="0" indent="10607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7pPr>
            <a:lvl8pPr marL="0" marR="0" indent="12375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8pPr>
            <a:lvl9pPr marL="0" marR="0" indent="1414394"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9pPr>
          </a:lstStyle>
          <a:p>
            <a:r>
              <a:rPr lang="en-US" sz="3568" dirty="0">
                <a:solidFill>
                  <a:schemeClr val="bg1"/>
                </a:solidFill>
                <a:latin typeface="Copperplate Gothic Bold" panose="020E0705020206020404" pitchFamily="34" charset="0"/>
              </a:rPr>
              <a:t>Economic Resiliency in Sitka and Southeast Alaska</a:t>
            </a:r>
            <a:endParaRPr sz="3568" dirty="0">
              <a:solidFill>
                <a:schemeClr val="bg1"/>
              </a:solidFill>
              <a:latin typeface="Copperplate Gothic Bold" panose="020E0705020206020404" pitchFamily="34" charset="0"/>
            </a:endParaRPr>
          </a:p>
        </p:txBody>
      </p:sp>
      <p:pic>
        <p:nvPicPr>
          <p:cNvPr id="148" name="SE CONFERENCE.logo.c.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601135" y="1106247"/>
            <a:ext cx="2233628" cy="1685999"/>
          </a:xfrm>
          <a:prstGeom prst="rect">
            <a:avLst/>
          </a:prstGeom>
          <a:ln w="12700">
            <a:miter lim="400000"/>
          </a:ln>
        </p:spPr>
      </p:pic>
      <p:sp>
        <p:nvSpPr>
          <p:cNvPr id="149" name="Shape 149"/>
          <p:cNvSpPr/>
          <p:nvPr/>
        </p:nvSpPr>
        <p:spPr>
          <a:xfrm>
            <a:off x="7601135" y="2841579"/>
            <a:ext cx="2769086" cy="1464758"/>
          </a:xfrm>
          <a:prstGeom prst="rect">
            <a:avLst/>
          </a:prstGeom>
          <a:ln w="12700">
            <a:miter lim="400000"/>
          </a:ln>
          <a:extLst>
            <a:ext uri="{C572A759-6A51-4108-AA02-DFA0A04FC94B}">
              <ma14:wrappingTextBoxFlag xmlns="" xmlns:ma14="http://schemas.microsoft.com/office/mac/drawingml/2011/main" val="1"/>
            </a:ext>
          </a:extLst>
        </p:spPr>
        <p:txBody>
          <a:bodyPr lIns="38944" tIns="38944" rIns="38944" bIns="38944"/>
          <a:lstStyle>
            <a:defPPr marL="0" marR="0" indent="0" algn="l" defTabSz="707197" rtl="0" fontAlgn="auto" latinLnBrk="1" hangingPunct="0">
              <a:lnSpc>
                <a:spcPct val="100000"/>
              </a:lnSpc>
              <a:spcBef>
                <a:spcPts val="0"/>
              </a:spcBef>
              <a:spcAft>
                <a:spcPts val="0"/>
              </a:spcAft>
              <a:buClrTx/>
              <a:buSzTx/>
              <a:buFontTx/>
              <a:buNone/>
              <a:tabLst/>
              <a:defRPr kumimoji="0" sz="1392" b="0" i="0" u="none" strike="noStrike" cap="none" spc="0" normalizeH="0" baseline="0">
                <a:ln>
                  <a:noFill/>
                </a:ln>
                <a:solidFill>
                  <a:srgbClr val="000000"/>
                </a:solidFill>
                <a:effectLst/>
                <a:uFillTx/>
              </a:defRPr>
            </a:defPPr>
            <a:lvl1pPr marL="0" marR="0" indent="0"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1pPr>
            <a:lvl2pPr marL="0" marR="0" indent="176799"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2pPr>
            <a:lvl3pPr marL="0" marR="0" indent="3535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3pPr>
            <a:lvl4pPr marL="0" marR="0" indent="5303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4pPr>
            <a:lvl5pPr marL="0" marR="0" indent="707197"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5pPr>
            <a:lvl6pPr marL="0" marR="0" indent="883996"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6pPr>
            <a:lvl7pPr marL="0" marR="0" indent="10607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7pPr>
            <a:lvl8pPr marL="0" marR="0" indent="12375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8pPr>
            <a:lvl9pPr marL="0" marR="0" indent="1414394"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9pPr>
          </a:lstStyle>
          <a:p>
            <a:pPr algn="l" defTabSz="350486">
              <a:lnSpc>
                <a:spcPct val="70000"/>
              </a:lnSpc>
              <a:defRPr sz="3000" cap="all" spc="180">
                <a:solidFill>
                  <a:srgbClr val="FFFFFF"/>
                </a:solidFill>
                <a:latin typeface="Baskerville SemiBold"/>
                <a:ea typeface="Baskerville SemiBold"/>
                <a:cs typeface="Baskerville SemiBold"/>
                <a:sym typeface="Baskerville SemiBold"/>
              </a:defRPr>
            </a:pPr>
            <a:r>
              <a:rPr sz="2300" dirty="0"/>
              <a:t>Southeast</a:t>
            </a:r>
          </a:p>
          <a:p>
            <a:pPr algn="l" defTabSz="350486">
              <a:lnSpc>
                <a:spcPct val="70000"/>
              </a:lnSpc>
              <a:defRPr sz="3100" b="1" cap="all" spc="-217">
                <a:solidFill>
                  <a:srgbClr val="FFFFFF"/>
                </a:solidFill>
                <a:latin typeface="Baskerville"/>
                <a:ea typeface="Baskerville"/>
                <a:cs typeface="Baskerville"/>
                <a:sym typeface="Baskerville"/>
              </a:defRPr>
            </a:pPr>
            <a:r>
              <a:rPr sz="2377" spc="-109" dirty="0"/>
              <a:t>Conference</a:t>
            </a:r>
          </a:p>
        </p:txBody>
      </p:sp>
      <p:sp>
        <p:nvSpPr>
          <p:cNvPr id="2" name="TextBox 1">
            <a:extLst>
              <a:ext uri="{FF2B5EF4-FFF2-40B4-BE49-F238E27FC236}">
                <a16:creationId xmlns:a16="http://schemas.microsoft.com/office/drawing/2014/main" id="{B691A447-7B93-43DD-B459-01FA619E4E64}"/>
              </a:ext>
            </a:extLst>
          </p:cNvPr>
          <p:cNvSpPr txBox="1"/>
          <p:nvPr/>
        </p:nvSpPr>
        <p:spPr>
          <a:xfrm>
            <a:off x="7270750" y="4054475"/>
            <a:ext cx="2469834" cy="2422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351" tIns="50351" rIns="50351" bIns="50351" numCol="1" spcCol="38100" rtlCol="0" anchor="ctr">
            <a:spAutoFit/>
          </a:bodyPr>
          <a:lstStyle/>
          <a:p>
            <a:pPr algn="r" defTabSz="579059" hangingPunct="0"/>
            <a:r>
              <a:rPr lang="en-US" sz="1784" i="1" dirty="0">
                <a:solidFill>
                  <a:schemeClr val="bg1"/>
                </a:solidFill>
                <a:latin typeface="Arial" panose="020B0604020202020204" pitchFamily="34" charset="0"/>
                <a:cs typeface="Arial" panose="020B0604020202020204" pitchFamily="34" charset="0"/>
                <a:sym typeface="Helvetica Light"/>
              </a:rPr>
              <a:t>Presented to</a:t>
            </a:r>
          </a:p>
          <a:p>
            <a:pPr algn="r" defTabSz="579059" hangingPunct="0"/>
            <a:r>
              <a:rPr lang="en-US" sz="2379" dirty="0">
                <a:solidFill>
                  <a:schemeClr val="bg1"/>
                </a:solidFill>
                <a:latin typeface="Copperplate Gothic Bold" panose="020E0705020206020404" pitchFamily="34" charset="0"/>
                <a:cs typeface="Arial" panose="020B0604020202020204" pitchFamily="34" charset="0"/>
                <a:sym typeface="Helvetica Light"/>
              </a:rPr>
              <a:t>Sitka </a:t>
            </a:r>
          </a:p>
          <a:p>
            <a:pPr algn="r" defTabSz="579059" hangingPunct="0"/>
            <a:r>
              <a:rPr lang="en-US" sz="2379" dirty="0">
                <a:solidFill>
                  <a:schemeClr val="bg1"/>
                </a:solidFill>
                <a:latin typeface="Copperplate Gothic Bold" panose="020E0705020206020404" pitchFamily="34" charset="0"/>
                <a:cs typeface="Arial" panose="020B0604020202020204" pitchFamily="34" charset="0"/>
                <a:sym typeface="Helvetica Light"/>
              </a:rPr>
              <a:t>Economic </a:t>
            </a:r>
          </a:p>
          <a:p>
            <a:pPr algn="r" defTabSz="579059" hangingPunct="0"/>
            <a:r>
              <a:rPr lang="en-US" sz="2379" dirty="0">
                <a:solidFill>
                  <a:schemeClr val="bg1"/>
                </a:solidFill>
                <a:latin typeface="Copperplate Gothic Bold" panose="020E0705020206020404" pitchFamily="34" charset="0"/>
                <a:cs typeface="Arial" panose="020B0604020202020204" pitchFamily="34" charset="0"/>
                <a:sym typeface="Helvetica Light"/>
              </a:rPr>
              <a:t>Development </a:t>
            </a:r>
          </a:p>
          <a:p>
            <a:pPr algn="r" defTabSz="579059" hangingPunct="0"/>
            <a:r>
              <a:rPr lang="en-US" sz="2379" dirty="0">
                <a:solidFill>
                  <a:schemeClr val="bg1"/>
                </a:solidFill>
                <a:latin typeface="Copperplate Gothic Bold" panose="020E0705020206020404" pitchFamily="34" charset="0"/>
                <a:cs typeface="Arial" panose="020B0604020202020204" pitchFamily="34" charset="0"/>
                <a:sym typeface="Helvetica Light"/>
              </a:rPr>
              <a:t>Association</a:t>
            </a:r>
          </a:p>
          <a:p>
            <a:pPr algn="r" defTabSz="579059" hangingPunct="0"/>
            <a:endParaRPr lang="en-US" sz="2379" dirty="0">
              <a:solidFill>
                <a:schemeClr val="bg1"/>
              </a:solidFill>
              <a:latin typeface="Copperplate Gothic Bold" panose="020E0705020206020404" pitchFamily="34" charset="0"/>
              <a:cs typeface="Arial" panose="020B0604020202020204" pitchFamily="34" charset="0"/>
              <a:sym typeface="Helvetica Light"/>
            </a:endParaRPr>
          </a:p>
          <a:p>
            <a:pPr algn="r" defTabSz="579059" hangingPunct="0"/>
            <a:r>
              <a:rPr lang="en-US" sz="1400" b="1" i="1" dirty="0">
                <a:solidFill>
                  <a:schemeClr val="bg1"/>
                </a:solidFill>
                <a:latin typeface="Arial" panose="020B0604020202020204" pitchFamily="34" charset="0"/>
                <a:cs typeface="Arial" panose="020B0604020202020204" pitchFamily="34" charset="0"/>
                <a:sym typeface="Helvetica Light"/>
              </a:rPr>
              <a:t>April 22, 2021</a:t>
            </a:r>
          </a:p>
        </p:txBody>
      </p:sp>
    </p:spTree>
    <p:extLst>
      <p:ext uri="{BB962C8B-B14F-4D97-AF65-F5344CB8AC3E}">
        <p14:creationId xmlns:p14="http://schemas.microsoft.com/office/powerpoint/2010/main" val="124729036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65846" y="410270"/>
            <a:ext cx="8901430" cy="1188085"/>
          </a:xfrm>
          <a:custGeom>
            <a:avLst/>
            <a:gdLst/>
            <a:ahLst/>
            <a:cxnLst/>
            <a:rect l="l" t="t" r="r" b="b"/>
            <a:pathLst>
              <a:path w="8901430" h="1188085">
                <a:moveTo>
                  <a:pt x="0" y="1187949"/>
                </a:moveTo>
                <a:lnTo>
                  <a:pt x="8901113" y="1187949"/>
                </a:lnTo>
                <a:lnTo>
                  <a:pt x="8901113" y="0"/>
                </a:lnTo>
                <a:lnTo>
                  <a:pt x="0" y="0"/>
                </a:lnTo>
                <a:lnTo>
                  <a:pt x="0" y="1187949"/>
                </a:lnTo>
                <a:close/>
              </a:path>
            </a:pathLst>
          </a:custGeom>
          <a:solidFill>
            <a:srgbClr val="EDB009"/>
          </a:solidFill>
        </p:spPr>
        <p:txBody>
          <a:bodyPr wrap="square" lIns="0" tIns="0" rIns="0" bIns="0" rtlCol="0"/>
          <a:lstStyle/>
          <a:p>
            <a:endParaRPr/>
          </a:p>
        </p:txBody>
      </p:sp>
      <p:sp>
        <p:nvSpPr>
          <p:cNvPr id="3" name="object 3"/>
          <p:cNvSpPr txBox="1"/>
          <p:nvPr/>
        </p:nvSpPr>
        <p:spPr>
          <a:xfrm>
            <a:off x="1320266" y="421573"/>
            <a:ext cx="8013700" cy="1122045"/>
          </a:xfrm>
          <a:prstGeom prst="rect">
            <a:avLst/>
          </a:prstGeom>
        </p:spPr>
        <p:txBody>
          <a:bodyPr vert="horz" wrap="square" lIns="0" tIns="71755" rIns="0" bIns="0" rtlCol="0">
            <a:spAutoFit/>
          </a:bodyPr>
          <a:lstStyle/>
          <a:p>
            <a:pPr marL="12700" marR="5080">
              <a:lnSpc>
                <a:spcPts val="4120"/>
              </a:lnSpc>
              <a:spcBef>
                <a:spcPts val="565"/>
              </a:spcBef>
            </a:pPr>
            <a:r>
              <a:rPr sz="3750" b="1" spc="40" dirty="0">
                <a:solidFill>
                  <a:srgbClr val="175779"/>
                </a:solidFill>
                <a:latin typeface="Arial"/>
                <a:cs typeface="Arial"/>
              </a:rPr>
              <a:t>Wh</a:t>
            </a:r>
            <a:r>
              <a:rPr sz="3750" b="1" spc="-10" dirty="0">
                <a:solidFill>
                  <a:srgbClr val="175779"/>
                </a:solidFill>
                <a:latin typeface="Arial"/>
                <a:cs typeface="Arial"/>
              </a:rPr>
              <a:t>a</a:t>
            </a:r>
            <a:r>
              <a:rPr sz="3750" b="1" spc="25" dirty="0">
                <a:solidFill>
                  <a:srgbClr val="175779"/>
                </a:solidFill>
                <a:latin typeface="Arial"/>
                <a:cs typeface="Arial"/>
              </a:rPr>
              <a:t>t</a:t>
            </a:r>
            <a:r>
              <a:rPr sz="3750" b="1" spc="-105" dirty="0">
                <a:solidFill>
                  <a:srgbClr val="175779"/>
                </a:solidFill>
                <a:latin typeface="Arial"/>
                <a:cs typeface="Arial"/>
              </a:rPr>
              <a:t> </a:t>
            </a:r>
            <a:r>
              <a:rPr sz="3750" b="1" spc="-215" dirty="0">
                <a:solidFill>
                  <a:srgbClr val="175779"/>
                </a:solidFill>
                <a:latin typeface="Arial"/>
                <a:cs typeface="Arial"/>
              </a:rPr>
              <a:t>Business</a:t>
            </a:r>
            <a:r>
              <a:rPr sz="3750" b="1" spc="-105" dirty="0">
                <a:solidFill>
                  <a:srgbClr val="175779"/>
                </a:solidFill>
                <a:latin typeface="Arial"/>
                <a:cs typeface="Arial"/>
              </a:rPr>
              <a:t> </a:t>
            </a:r>
            <a:r>
              <a:rPr sz="3750" b="1" spc="-445" dirty="0">
                <a:solidFill>
                  <a:srgbClr val="175779"/>
                </a:solidFill>
                <a:latin typeface="Arial"/>
                <a:cs typeface="Arial"/>
              </a:rPr>
              <a:t>L</a:t>
            </a:r>
            <a:r>
              <a:rPr sz="3750" b="1" spc="45" dirty="0">
                <a:solidFill>
                  <a:srgbClr val="175779"/>
                </a:solidFill>
                <a:latin typeface="Arial"/>
                <a:cs typeface="Arial"/>
              </a:rPr>
              <a:t>e</a:t>
            </a:r>
            <a:r>
              <a:rPr sz="3750" b="1" spc="-75" dirty="0">
                <a:solidFill>
                  <a:srgbClr val="175779"/>
                </a:solidFill>
                <a:latin typeface="Arial"/>
                <a:cs typeface="Arial"/>
              </a:rPr>
              <a:t>aders</a:t>
            </a:r>
            <a:r>
              <a:rPr sz="3750" b="1" spc="-175" dirty="0">
                <a:solidFill>
                  <a:srgbClr val="175779"/>
                </a:solidFill>
                <a:latin typeface="Arial"/>
                <a:cs typeface="Arial"/>
              </a:rPr>
              <a:t> </a:t>
            </a:r>
            <a:r>
              <a:rPr sz="3750" b="1" spc="-100" dirty="0">
                <a:solidFill>
                  <a:srgbClr val="175779"/>
                </a:solidFill>
                <a:latin typeface="Arial"/>
                <a:cs typeface="Arial"/>
              </a:rPr>
              <a:t>A</a:t>
            </a:r>
            <a:r>
              <a:rPr sz="3750" b="1" spc="-125" dirty="0">
                <a:solidFill>
                  <a:srgbClr val="175779"/>
                </a:solidFill>
                <a:latin typeface="Arial"/>
                <a:cs typeface="Arial"/>
              </a:rPr>
              <a:t>r</a:t>
            </a:r>
            <a:r>
              <a:rPr sz="3750" b="1" spc="70" dirty="0">
                <a:solidFill>
                  <a:srgbClr val="175779"/>
                </a:solidFill>
                <a:latin typeface="Arial"/>
                <a:cs typeface="Arial"/>
              </a:rPr>
              <a:t>e</a:t>
            </a:r>
            <a:r>
              <a:rPr sz="3750" b="1" spc="-105" dirty="0">
                <a:solidFill>
                  <a:srgbClr val="175779"/>
                </a:solidFill>
                <a:latin typeface="Arial"/>
                <a:cs typeface="Arial"/>
              </a:rPr>
              <a:t> </a:t>
            </a:r>
            <a:r>
              <a:rPr sz="3750" b="1" spc="20" dirty="0">
                <a:solidFill>
                  <a:srgbClr val="175779"/>
                </a:solidFill>
                <a:latin typeface="Arial"/>
                <a:cs typeface="Arial"/>
              </a:rPr>
              <a:t>Doing</a:t>
            </a:r>
            <a:r>
              <a:rPr sz="3750" b="1" spc="-105" dirty="0">
                <a:solidFill>
                  <a:srgbClr val="175779"/>
                </a:solidFill>
                <a:latin typeface="Arial"/>
                <a:cs typeface="Arial"/>
              </a:rPr>
              <a:t> </a:t>
            </a:r>
            <a:r>
              <a:rPr sz="3750" b="1" spc="10" dirty="0">
                <a:solidFill>
                  <a:srgbClr val="175779"/>
                </a:solidFill>
                <a:latin typeface="Arial"/>
                <a:cs typeface="Arial"/>
              </a:rPr>
              <a:t>to  </a:t>
            </a:r>
            <a:r>
              <a:rPr sz="3750" b="1" spc="-120" dirty="0">
                <a:solidFill>
                  <a:srgbClr val="175779"/>
                </a:solidFill>
                <a:latin typeface="Arial"/>
                <a:cs typeface="Arial"/>
              </a:rPr>
              <a:t>Survive</a:t>
            </a:r>
            <a:r>
              <a:rPr sz="3750" b="1" spc="-110" dirty="0">
                <a:solidFill>
                  <a:srgbClr val="175779"/>
                </a:solidFill>
                <a:latin typeface="Arial"/>
                <a:cs typeface="Arial"/>
              </a:rPr>
              <a:t> </a:t>
            </a:r>
            <a:r>
              <a:rPr sz="3750" b="1" spc="-55" dirty="0">
                <a:solidFill>
                  <a:srgbClr val="175779"/>
                </a:solidFill>
                <a:latin typeface="Arial"/>
                <a:cs typeface="Arial"/>
              </a:rPr>
              <a:t>until</a:t>
            </a:r>
            <a:r>
              <a:rPr sz="3750" b="1" spc="-105" dirty="0">
                <a:solidFill>
                  <a:srgbClr val="175779"/>
                </a:solidFill>
                <a:latin typeface="Arial"/>
                <a:cs typeface="Arial"/>
              </a:rPr>
              <a:t> </a:t>
            </a:r>
            <a:r>
              <a:rPr sz="3750" b="1" spc="204" dirty="0">
                <a:solidFill>
                  <a:srgbClr val="175779"/>
                </a:solidFill>
                <a:latin typeface="Arial"/>
                <a:cs typeface="Arial"/>
              </a:rPr>
              <a:t>2022</a:t>
            </a:r>
            <a:endParaRPr sz="3750">
              <a:latin typeface="Arial"/>
              <a:cs typeface="Arial"/>
            </a:endParaRPr>
          </a:p>
        </p:txBody>
      </p:sp>
      <p:sp>
        <p:nvSpPr>
          <p:cNvPr id="4" name="object 4"/>
          <p:cNvSpPr txBox="1"/>
          <p:nvPr/>
        </p:nvSpPr>
        <p:spPr>
          <a:xfrm>
            <a:off x="1579537" y="2426166"/>
            <a:ext cx="5205730" cy="962025"/>
          </a:xfrm>
          <a:prstGeom prst="rect">
            <a:avLst/>
          </a:prstGeom>
        </p:spPr>
        <p:txBody>
          <a:bodyPr vert="horz" wrap="square" lIns="0" tIns="12065" rIns="0" bIns="0" rtlCol="0">
            <a:spAutoFit/>
          </a:bodyPr>
          <a:lstStyle/>
          <a:p>
            <a:pPr marL="12700">
              <a:lnSpc>
                <a:spcPct val="100000"/>
              </a:lnSpc>
              <a:spcBef>
                <a:spcPts val="95"/>
              </a:spcBef>
            </a:pPr>
            <a:r>
              <a:rPr sz="6150" b="1" spc="-110" dirty="0">
                <a:solidFill>
                  <a:srgbClr val="AE1916"/>
                </a:solidFill>
                <a:latin typeface="Arial"/>
                <a:cs typeface="Arial"/>
              </a:rPr>
              <a:t>Diversification</a:t>
            </a:r>
            <a:endParaRPr sz="6150">
              <a:latin typeface="Arial"/>
              <a:cs typeface="Arial"/>
            </a:endParaRPr>
          </a:p>
        </p:txBody>
      </p:sp>
      <p:sp>
        <p:nvSpPr>
          <p:cNvPr id="5" name="object 5"/>
          <p:cNvSpPr txBox="1"/>
          <p:nvPr/>
        </p:nvSpPr>
        <p:spPr>
          <a:xfrm>
            <a:off x="1579537" y="3170384"/>
            <a:ext cx="6931659" cy="610870"/>
          </a:xfrm>
          <a:prstGeom prst="rect">
            <a:avLst/>
          </a:prstGeom>
        </p:spPr>
        <p:txBody>
          <a:bodyPr vert="horz" wrap="square" lIns="0" tIns="11430" rIns="0" bIns="0" rtlCol="0">
            <a:spAutoFit/>
          </a:bodyPr>
          <a:lstStyle/>
          <a:p>
            <a:pPr marL="12700">
              <a:lnSpc>
                <a:spcPct val="100000"/>
              </a:lnSpc>
              <a:spcBef>
                <a:spcPts val="90"/>
              </a:spcBef>
            </a:pPr>
            <a:r>
              <a:rPr sz="3850" b="1" spc="-80" dirty="0">
                <a:solidFill>
                  <a:srgbClr val="AE1916"/>
                </a:solidFill>
                <a:latin typeface="Arial"/>
                <a:cs typeface="Arial"/>
              </a:rPr>
              <a:t>Find</a:t>
            </a:r>
            <a:r>
              <a:rPr sz="3850" b="1" spc="45" dirty="0">
                <a:solidFill>
                  <a:srgbClr val="AE1916"/>
                </a:solidFill>
                <a:latin typeface="Arial"/>
                <a:cs typeface="Arial"/>
              </a:rPr>
              <a:t> </a:t>
            </a:r>
            <a:r>
              <a:rPr sz="3850" b="1" spc="-15" dirty="0">
                <a:solidFill>
                  <a:srgbClr val="AE1916"/>
                </a:solidFill>
                <a:latin typeface="Arial"/>
                <a:cs typeface="Arial"/>
              </a:rPr>
              <a:t>new</a:t>
            </a:r>
            <a:r>
              <a:rPr sz="3850" b="1" spc="50" dirty="0">
                <a:solidFill>
                  <a:srgbClr val="AE1916"/>
                </a:solidFill>
                <a:latin typeface="Arial"/>
                <a:cs typeface="Arial"/>
              </a:rPr>
              <a:t> </a:t>
            </a:r>
            <a:r>
              <a:rPr sz="3850" b="1" spc="-90" dirty="0">
                <a:solidFill>
                  <a:srgbClr val="AE1916"/>
                </a:solidFill>
                <a:latin typeface="Arial"/>
                <a:cs typeface="Arial"/>
              </a:rPr>
              <a:t>clients,</a:t>
            </a:r>
            <a:r>
              <a:rPr sz="3850" b="1" spc="50" dirty="0">
                <a:solidFill>
                  <a:srgbClr val="AE1916"/>
                </a:solidFill>
                <a:latin typeface="Arial"/>
                <a:cs typeface="Arial"/>
              </a:rPr>
              <a:t> </a:t>
            </a:r>
            <a:r>
              <a:rPr sz="3850" b="1" dirty="0">
                <a:solidFill>
                  <a:srgbClr val="AE1916"/>
                </a:solidFill>
                <a:latin typeface="Arial"/>
                <a:cs typeface="Arial"/>
              </a:rPr>
              <a:t>develop</a:t>
            </a:r>
            <a:r>
              <a:rPr sz="3850" b="1" spc="45" dirty="0">
                <a:solidFill>
                  <a:srgbClr val="AE1916"/>
                </a:solidFill>
                <a:latin typeface="Arial"/>
                <a:cs typeface="Arial"/>
              </a:rPr>
              <a:t> </a:t>
            </a:r>
            <a:r>
              <a:rPr sz="3850" b="1" spc="-15" dirty="0">
                <a:solidFill>
                  <a:srgbClr val="AE1916"/>
                </a:solidFill>
                <a:latin typeface="Arial"/>
                <a:cs typeface="Arial"/>
              </a:rPr>
              <a:t>new</a:t>
            </a:r>
            <a:endParaRPr sz="3850">
              <a:latin typeface="Arial"/>
              <a:cs typeface="Arial"/>
            </a:endParaRPr>
          </a:p>
        </p:txBody>
      </p:sp>
      <p:sp>
        <p:nvSpPr>
          <p:cNvPr id="6" name="object 6"/>
          <p:cNvSpPr txBox="1"/>
          <p:nvPr/>
        </p:nvSpPr>
        <p:spPr>
          <a:xfrm>
            <a:off x="1579537" y="3634798"/>
            <a:ext cx="5984240" cy="610870"/>
          </a:xfrm>
          <a:prstGeom prst="rect">
            <a:avLst/>
          </a:prstGeom>
        </p:spPr>
        <p:txBody>
          <a:bodyPr vert="horz" wrap="square" lIns="0" tIns="11430" rIns="0" bIns="0" rtlCol="0">
            <a:spAutoFit/>
          </a:bodyPr>
          <a:lstStyle/>
          <a:p>
            <a:pPr marL="12700">
              <a:lnSpc>
                <a:spcPct val="100000"/>
              </a:lnSpc>
              <a:spcBef>
                <a:spcPts val="90"/>
              </a:spcBef>
            </a:pPr>
            <a:r>
              <a:rPr sz="3850" b="1" spc="-65" dirty="0">
                <a:solidFill>
                  <a:srgbClr val="AE1916"/>
                </a:solidFill>
                <a:latin typeface="Arial"/>
                <a:cs typeface="Arial"/>
              </a:rPr>
              <a:t>products,</a:t>
            </a:r>
            <a:r>
              <a:rPr sz="3850" b="1" spc="35" dirty="0">
                <a:solidFill>
                  <a:srgbClr val="AE1916"/>
                </a:solidFill>
                <a:latin typeface="Arial"/>
                <a:cs typeface="Arial"/>
              </a:rPr>
              <a:t> </a:t>
            </a:r>
            <a:r>
              <a:rPr sz="3850" b="1" spc="-25" dirty="0">
                <a:solidFill>
                  <a:srgbClr val="AE1916"/>
                </a:solidFill>
                <a:latin typeface="Arial"/>
                <a:cs typeface="Arial"/>
              </a:rPr>
              <a:t>expand</a:t>
            </a:r>
            <a:r>
              <a:rPr sz="3850" b="1" spc="35" dirty="0">
                <a:solidFill>
                  <a:srgbClr val="AE1916"/>
                </a:solidFill>
                <a:latin typeface="Arial"/>
                <a:cs typeface="Arial"/>
              </a:rPr>
              <a:t> </a:t>
            </a:r>
            <a:r>
              <a:rPr sz="3850" b="1" spc="-65" dirty="0">
                <a:solidFill>
                  <a:srgbClr val="AE1916"/>
                </a:solidFill>
                <a:latin typeface="Arial"/>
                <a:cs typeface="Arial"/>
              </a:rPr>
              <a:t>markets</a:t>
            </a:r>
            <a:endParaRPr sz="3850">
              <a:latin typeface="Arial"/>
              <a:cs typeface="Arial"/>
            </a:endParaRPr>
          </a:p>
        </p:txBody>
      </p:sp>
      <p:sp>
        <p:nvSpPr>
          <p:cNvPr id="7" name="object 7"/>
          <p:cNvSpPr txBox="1">
            <a:spLocks noGrp="1"/>
          </p:cNvSpPr>
          <p:nvPr>
            <p:ph type="title"/>
          </p:nvPr>
        </p:nvSpPr>
        <p:spPr>
          <a:xfrm>
            <a:off x="598076" y="1486612"/>
            <a:ext cx="4163060" cy="1196340"/>
          </a:xfrm>
          <a:prstGeom prst="rect">
            <a:avLst/>
          </a:prstGeom>
        </p:spPr>
        <p:txBody>
          <a:bodyPr vert="horz" wrap="square" lIns="0" tIns="16510" rIns="0" bIns="0" rtlCol="0">
            <a:spAutoFit/>
          </a:bodyPr>
          <a:lstStyle/>
          <a:p>
            <a:pPr marL="38100">
              <a:lnSpc>
                <a:spcPct val="100000"/>
              </a:lnSpc>
              <a:spcBef>
                <a:spcPts val="130"/>
              </a:spcBef>
            </a:pPr>
            <a:r>
              <a:rPr sz="11475" spc="419" baseline="-11619" dirty="0">
                <a:solidFill>
                  <a:srgbClr val="AE1916"/>
                </a:solidFill>
              </a:rPr>
              <a:t>1</a:t>
            </a:r>
            <a:r>
              <a:rPr sz="11475" spc="1192" baseline="-11619" dirty="0">
                <a:solidFill>
                  <a:srgbClr val="AE1916"/>
                </a:solidFill>
              </a:rPr>
              <a:t> </a:t>
            </a:r>
            <a:r>
              <a:rPr sz="6150" spc="-145" dirty="0">
                <a:solidFill>
                  <a:srgbClr val="AE1916"/>
                </a:solidFill>
              </a:rPr>
              <a:t>Revenue</a:t>
            </a:r>
            <a:endParaRPr sz="6150"/>
          </a:p>
        </p:txBody>
      </p:sp>
      <p:sp>
        <p:nvSpPr>
          <p:cNvPr id="8" name="object 8"/>
          <p:cNvSpPr txBox="1"/>
          <p:nvPr/>
        </p:nvSpPr>
        <p:spPr>
          <a:xfrm>
            <a:off x="1501647" y="5398332"/>
            <a:ext cx="6256655" cy="1208405"/>
          </a:xfrm>
          <a:prstGeom prst="rect">
            <a:avLst/>
          </a:prstGeom>
        </p:spPr>
        <p:txBody>
          <a:bodyPr vert="horz" wrap="square" lIns="0" tIns="635" rIns="0" bIns="0" rtlCol="0">
            <a:spAutoFit/>
          </a:bodyPr>
          <a:lstStyle/>
          <a:p>
            <a:pPr marL="12700" marR="5080">
              <a:lnSpc>
                <a:spcPct val="101800"/>
              </a:lnSpc>
              <a:spcBef>
                <a:spcPts val="5"/>
              </a:spcBef>
            </a:pPr>
            <a:r>
              <a:rPr sz="3850" b="1" spc="-10" dirty="0">
                <a:solidFill>
                  <a:srgbClr val="578725"/>
                </a:solidFill>
                <a:latin typeface="Arial"/>
                <a:cs typeface="Arial"/>
              </a:rPr>
              <a:t>Distribute</a:t>
            </a:r>
            <a:r>
              <a:rPr sz="3850" b="1" spc="40" dirty="0">
                <a:solidFill>
                  <a:srgbClr val="578725"/>
                </a:solidFill>
                <a:latin typeface="Arial"/>
                <a:cs typeface="Arial"/>
              </a:rPr>
              <a:t> </a:t>
            </a:r>
            <a:r>
              <a:rPr sz="3850" b="1" spc="-155" dirty="0">
                <a:solidFill>
                  <a:srgbClr val="578725"/>
                </a:solidFill>
                <a:latin typeface="Arial"/>
                <a:cs typeface="Arial"/>
              </a:rPr>
              <a:t>vaccines,</a:t>
            </a:r>
            <a:r>
              <a:rPr sz="3850" b="1" spc="45" dirty="0">
                <a:solidFill>
                  <a:srgbClr val="578725"/>
                </a:solidFill>
                <a:latin typeface="Arial"/>
                <a:cs typeface="Arial"/>
              </a:rPr>
              <a:t> </a:t>
            </a:r>
            <a:r>
              <a:rPr sz="3850" b="1" spc="-50" dirty="0">
                <a:solidFill>
                  <a:srgbClr val="578725"/>
                </a:solidFill>
                <a:latin typeface="Arial"/>
                <a:cs typeface="Arial"/>
              </a:rPr>
              <a:t>explain </a:t>
            </a:r>
            <a:r>
              <a:rPr sz="3850" b="1" spc="-1055" dirty="0">
                <a:solidFill>
                  <a:srgbClr val="578725"/>
                </a:solidFill>
                <a:latin typeface="Arial"/>
                <a:cs typeface="Arial"/>
              </a:rPr>
              <a:t> </a:t>
            </a:r>
            <a:r>
              <a:rPr sz="3850" b="1" spc="-40" dirty="0">
                <a:solidFill>
                  <a:srgbClr val="578725"/>
                </a:solidFill>
                <a:latin typeface="Arial"/>
                <a:cs typeface="Arial"/>
              </a:rPr>
              <a:t>importance</a:t>
            </a:r>
            <a:r>
              <a:rPr sz="3850" b="1" spc="40" dirty="0">
                <a:solidFill>
                  <a:srgbClr val="578725"/>
                </a:solidFill>
                <a:latin typeface="Arial"/>
                <a:cs typeface="Arial"/>
              </a:rPr>
              <a:t> </a:t>
            </a:r>
            <a:r>
              <a:rPr sz="3850" b="1" spc="25" dirty="0">
                <a:solidFill>
                  <a:srgbClr val="578725"/>
                </a:solidFill>
                <a:latin typeface="Arial"/>
                <a:cs typeface="Arial"/>
              </a:rPr>
              <a:t>of</a:t>
            </a:r>
            <a:r>
              <a:rPr sz="3850" b="1" spc="40" dirty="0">
                <a:solidFill>
                  <a:srgbClr val="578725"/>
                </a:solidFill>
                <a:latin typeface="Arial"/>
                <a:cs typeface="Arial"/>
              </a:rPr>
              <a:t> </a:t>
            </a:r>
            <a:r>
              <a:rPr sz="3850" b="1" spc="-135" dirty="0">
                <a:solidFill>
                  <a:srgbClr val="578725"/>
                </a:solidFill>
                <a:latin typeface="Arial"/>
                <a:cs typeface="Arial"/>
              </a:rPr>
              <a:t>vaccinations</a:t>
            </a:r>
            <a:endParaRPr sz="3850">
              <a:latin typeface="Arial"/>
              <a:cs typeface="Arial"/>
            </a:endParaRPr>
          </a:p>
        </p:txBody>
      </p:sp>
      <p:sp>
        <p:nvSpPr>
          <p:cNvPr id="9" name="object 9"/>
          <p:cNvSpPr txBox="1"/>
          <p:nvPr/>
        </p:nvSpPr>
        <p:spPr>
          <a:xfrm>
            <a:off x="461774" y="4406291"/>
            <a:ext cx="8969375" cy="1196340"/>
          </a:xfrm>
          <a:prstGeom prst="rect">
            <a:avLst/>
          </a:prstGeom>
        </p:spPr>
        <p:txBody>
          <a:bodyPr vert="horz" wrap="square" lIns="0" tIns="16510" rIns="0" bIns="0" rtlCol="0">
            <a:spAutoFit/>
          </a:bodyPr>
          <a:lstStyle/>
          <a:p>
            <a:pPr marL="38100">
              <a:lnSpc>
                <a:spcPct val="100000"/>
              </a:lnSpc>
              <a:spcBef>
                <a:spcPts val="130"/>
              </a:spcBef>
              <a:tabLst>
                <a:tab pos="1052195" algn="l"/>
              </a:tabLst>
            </a:pPr>
            <a:r>
              <a:rPr sz="11475" b="1" spc="419" baseline="-11619" dirty="0">
                <a:solidFill>
                  <a:srgbClr val="578725"/>
                </a:solidFill>
                <a:latin typeface="Arial"/>
                <a:cs typeface="Arial"/>
              </a:rPr>
              <a:t>2	</a:t>
            </a:r>
            <a:r>
              <a:rPr sz="6150" b="1" spc="-175" dirty="0">
                <a:solidFill>
                  <a:srgbClr val="578725"/>
                </a:solidFill>
                <a:latin typeface="Arial"/>
                <a:cs typeface="Arial"/>
              </a:rPr>
              <a:t>Vaccination</a:t>
            </a:r>
            <a:r>
              <a:rPr sz="6150" b="1" spc="55" dirty="0">
                <a:solidFill>
                  <a:srgbClr val="578725"/>
                </a:solidFill>
                <a:latin typeface="Arial"/>
                <a:cs typeface="Arial"/>
              </a:rPr>
              <a:t> </a:t>
            </a:r>
            <a:r>
              <a:rPr sz="6150" b="1" spc="-185" dirty="0">
                <a:solidFill>
                  <a:srgbClr val="578725"/>
                </a:solidFill>
                <a:latin typeface="Arial"/>
                <a:cs typeface="Arial"/>
              </a:rPr>
              <a:t>Advocacy</a:t>
            </a:r>
            <a:endParaRPr sz="615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80286" y="2231132"/>
            <a:ext cx="6907530" cy="962025"/>
          </a:xfrm>
          <a:prstGeom prst="rect">
            <a:avLst/>
          </a:prstGeom>
        </p:spPr>
        <p:txBody>
          <a:bodyPr vert="horz" wrap="square" lIns="0" tIns="12065" rIns="0" bIns="0" rtlCol="0">
            <a:spAutoFit/>
          </a:bodyPr>
          <a:lstStyle/>
          <a:p>
            <a:pPr marL="12700">
              <a:lnSpc>
                <a:spcPct val="100000"/>
              </a:lnSpc>
              <a:spcBef>
                <a:spcPts val="95"/>
              </a:spcBef>
            </a:pPr>
            <a:r>
              <a:rPr sz="6150" b="1" spc="-175" dirty="0">
                <a:solidFill>
                  <a:srgbClr val="175779"/>
                </a:solidFill>
                <a:latin typeface="Arial"/>
                <a:cs typeface="Arial"/>
              </a:rPr>
              <a:t>Service</a:t>
            </a:r>
            <a:r>
              <a:rPr sz="6150" b="1" spc="35" dirty="0">
                <a:solidFill>
                  <a:srgbClr val="175779"/>
                </a:solidFill>
                <a:latin typeface="Arial"/>
                <a:cs typeface="Arial"/>
              </a:rPr>
              <a:t> </a:t>
            </a:r>
            <a:r>
              <a:rPr sz="6150" b="1" spc="-180" dirty="0">
                <a:solidFill>
                  <a:srgbClr val="175779"/>
                </a:solidFill>
                <a:latin typeface="Arial"/>
                <a:cs typeface="Arial"/>
              </a:rPr>
              <a:t>Reductions</a:t>
            </a:r>
            <a:endParaRPr sz="6150">
              <a:latin typeface="Arial"/>
              <a:cs typeface="Arial"/>
            </a:endParaRPr>
          </a:p>
        </p:txBody>
      </p:sp>
      <p:sp>
        <p:nvSpPr>
          <p:cNvPr id="3" name="object 3"/>
          <p:cNvSpPr txBox="1"/>
          <p:nvPr/>
        </p:nvSpPr>
        <p:spPr>
          <a:xfrm>
            <a:off x="1380286" y="3134379"/>
            <a:ext cx="6146165" cy="610870"/>
          </a:xfrm>
          <a:prstGeom prst="rect">
            <a:avLst/>
          </a:prstGeom>
        </p:spPr>
        <p:txBody>
          <a:bodyPr vert="horz" wrap="square" lIns="0" tIns="11430" rIns="0" bIns="0" rtlCol="0">
            <a:spAutoFit/>
          </a:bodyPr>
          <a:lstStyle/>
          <a:p>
            <a:pPr marL="12700">
              <a:lnSpc>
                <a:spcPct val="100000"/>
              </a:lnSpc>
              <a:spcBef>
                <a:spcPts val="90"/>
              </a:spcBef>
            </a:pPr>
            <a:r>
              <a:rPr sz="3850" b="1" spc="-35" dirty="0">
                <a:solidFill>
                  <a:srgbClr val="175779"/>
                </a:solidFill>
                <a:latin typeface="Arial"/>
                <a:cs typeface="Arial"/>
              </a:rPr>
              <a:t>Cut</a:t>
            </a:r>
            <a:r>
              <a:rPr sz="3850" b="1" spc="45" dirty="0">
                <a:solidFill>
                  <a:srgbClr val="175779"/>
                </a:solidFill>
                <a:latin typeface="Arial"/>
                <a:cs typeface="Arial"/>
              </a:rPr>
              <a:t> </a:t>
            </a:r>
            <a:r>
              <a:rPr sz="3850" b="1" spc="-155" dirty="0">
                <a:solidFill>
                  <a:srgbClr val="175779"/>
                </a:solidFill>
                <a:latin typeface="Arial"/>
                <a:cs typeface="Arial"/>
              </a:rPr>
              <a:t>costs,</a:t>
            </a:r>
            <a:r>
              <a:rPr sz="3850" b="1" spc="45" dirty="0">
                <a:solidFill>
                  <a:srgbClr val="175779"/>
                </a:solidFill>
                <a:latin typeface="Arial"/>
                <a:cs typeface="Arial"/>
              </a:rPr>
              <a:t> </a:t>
            </a:r>
            <a:r>
              <a:rPr sz="3850" b="1" spc="-60" dirty="0">
                <a:solidFill>
                  <a:srgbClr val="175779"/>
                </a:solidFill>
                <a:latin typeface="Arial"/>
                <a:cs typeface="Arial"/>
              </a:rPr>
              <a:t>reduce</a:t>
            </a:r>
            <a:r>
              <a:rPr sz="3850" b="1" spc="45" dirty="0">
                <a:solidFill>
                  <a:srgbClr val="175779"/>
                </a:solidFill>
                <a:latin typeface="Arial"/>
                <a:cs typeface="Arial"/>
              </a:rPr>
              <a:t> </a:t>
            </a:r>
            <a:r>
              <a:rPr sz="3850" b="1" spc="-10" dirty="0">
                <a:solidFill>
                  <a:srgbClr val="175779"/>
                </a:solidFill>
                <a:latin typeface="Arial"/>
                <a:cs typeface="Arial"/>
              </a:rPr>
              <a:t>budgets,</a:t>
            </a:r>
            <a:endParaRPr sz="3850">
              <a:latin typeface="Arial"/>
              <a:cs typeface="Arial"/>
            </a:endParaRPr>
          </a:p>
        </p:txBody>
      </p:sp>
      <p:sp>
        <p:nvSpPr>
          <p:cNvPr id="4" name="object 4"/>
          <p:cNvSpPr txBox="1"/>
          <p:nvPr/>
        </p:nvSpPr>
        <p:spPr>
          <a:xfrm>
            <a:off x="1380286" y="3532449"/>
            <a:ext cx="6463030" cy="610870"/>
          </a:xfrm>
          <a:prstGeom prst="rect">
            <a:avLst/>
          </a:prstGeom>
        </p:spPr>
        <p:txBody>
          <a:bodyPr vert="horz" wrap="square" lIns="0" tIns="11430" rIns="0" bIns="0" rtlCol="0">
            <a:spAutoFit/>
          </a:bodyPr>
          <a:lstStyle/>
          <a:p>
            <a:pPr marL="12700">
              <a:lnSpc>
                <a:spcPct val="100000"/>
              </a:lnSpc>
              <a:spcBef>
                <a:spcPts val="90"/>
              </a:spcBef>
            </a:pPr>
            <a:r>
              <a:rPr sz="3850" b="1" spc="-75" dirty="0">
                <a:solidFill>
                  <a:srgbClr val="175779"/>
                </a:solidFill>
                <a:latin typeface="Arial"/>
                <a:cs typeface="Arial"/>
              </a:rPr>
              <a:t>downsize</a:t>
            </a:r>
            <a:r>
              <a:rPr sz="3850" b="1" spc="60" dirty="0">
                <a:solidFill>
                  <a:srgbClr val="175779"/>
                </a:solidFill>
                <a:latin typeface="Arial"/>
                <a:cs typeface="Arial"/>
              </a:rPr>
              <a:t> </a:t>
            </a:r>
            <a:r>
              <a:rPr sz="3850" b="1" spc="-35" dirty="0">
                <a:solidFill>
                  <a:srgbClr val="175779"/>
                </a:solidFill>
                <a:latin typeface="Arial"/>
                <a:cs typeface="Arial"/>
              </a:rPr>
              <a:t>staff,</a:t>
            </a:r>
            <a:r>
              <a:rPr sz="3850" b="1" spc="60" dirty="0">
                <a:solidFill>
                  <a:srgbClr val="175779"/>
                </a:solidFill>
                <a:latin typeface="Arial"/>
                <a:cs typeface="Arial"/>
              </a:rPr>
              <a:t> </a:t>
            </a:r>
            <a:r>
              <a:rPr sz="3850" b="1" spc="10" dirty="0">
                <a:solidFill>
                  <a:srgbClr val="175779"/>
                </a:solidFill>
                <a:latin typeface="Arial"/>
                <a:cs typeface="Arial"/>
              </a:rPr>
              <a:t>freeze</a:t>
            </a:r>
            <a:r>
              <a:rPr sz="3850" b="1" spc="65" dirty="0">
                <a:solidFill>
                  <a:srgbClr val="175779"/>
                </a:solidFill>
                <a:latin typeface="Arial"/>
                <a:cs typeface="Arial"/>
              </a:rPr>
              <a:t> </a:t>
            </a:r>
            <a:r>
              <a:rPr sz="3850" b="1" spc="-70" dirty="0">
                <a:solidFill>
                  <a:srgbClr val="175779"/>
                </a:solidFill>
                <a:latin typeface="Arial"/>
                <a:cs typeface="Arial"/>
              </a:rPr>
              <a:t>hiring</a:t>
            </a:r>
            <a:endParaRPr sz="3850">
              <a:latin typeface="Arial"/>
              <a:cs typeface="Arial"/>
            </a:endParaRPr>
          </a:p>
        </p:txBody>
      </p:sp>
      <p:sp>
        <p:nvSpPr>
          <p:cNvPr id="5" name="object 5"/>
          <p:cNvSpPr txBox="1"/>
          <p:nvPr/>
        </p:nvSpPr>
        <p:spPr>
          <a:xfrm>
            <a:off x="1322514" y="5811429"/>
            <a:ext cx="8266430" cy="1672589"/>
          </a:xfrm>
          <a:prstGeom prst="rect">
            <a:avLst/>
          </a:prstGeom>
        </p:spPr>
        <p:txBody>
          <a:bodyPr vert="horz" wrap="square" lIns="0" tIns="75565" rIns="0" bIns="0" rtlCol="0">
            <a:spAutoFit/>
          </a:bodyPr>
          <a:lstStyle/>
          <a:p>
            <a:pPr marL="12700" marR="5080">
              <a:lnSpc>
                <a:spcPts val="4180"/>
              </a:lnSpc>
              <a:spcBef>
                <a:spcPts val="595"/>
              </a:spcBef>
            </a:pPr>
            <a:r>
              <a:rPr sz="3850" b="1" spc="-165" dirty="0">
                <a:solidFill>
                  <a:srgbClr val="D17F15"/>
                </a:solidFill>
                <a:latin typeface="Arial"/>
                <a:cs typeface="Arial"/>
              </a:rPr>
              <a:t>Take</a:t>
            </a:r>
            <a:r>
              <a:rPr sz="3850" b="1" spc="55" dirty="0">
                <a:solidFill>
                  <a:srgbClr val="D17F15"/>
                </a:solidFill>
                <a:latin typeface="Arial"/>
                <a:cs typeface="Arial"/>
              </a:rPr>
              <a:t> </a:t>
            </a:r>
            <a:r>
              <a:rPr sz="3850" b="1" spc="-20" dirty="0">
                <a:solidFill>
                  <a:srgbClr val="D17F15"/>
                </a:solidFill>
                <a:latin typeface="Arial"/>
                <a:cs typeface="Arial"/>
              </a:rPr>
              <a:t>advantage</a:t>
            </a:r>
            <a:r>
              <a:rPr sz="3850" b="1" spc="60" dirty="0">
                <a:solidFill>
                  <a:srgbClr val="D17F15"/>
                </a:solidFill>
                <a:latin typeface="Arial"/>
                <a:cs typeface="Arial"/>
              </a:rPr>
              <a:t> </a:t>
            </a:r>
            <a:r>
              <a:rPr sz="3850" b="1" spc="25" dirty="0">
                <a:solidFill>
                  <a:srgbClr val="D17F15"/>
                </a:solidFill>
                <a:latin typeface="Arial"/>
                <a:cs typeface="Arial"/>
              </a:rPr>
              <a:t>of</a:t>
            </a:r>
            <a:r>
              <a:rPr sz="3850" b="1" spc="55" dirty="0">
                <a:solidFill>
                  <a:srgbClr val="D17F15"/>
                </a:solidFill>
                <a:latin typeface="Arial"/>
                <a:cs typeface="Arial"/>
              </a:rPr>
              <a:t> </a:t>
            </a:r>
            <a:r>
              <a:rPr sz="3850" b="1" spc="10" dirty="0">
                <a:solidFill>
                  <a:srgbClr val="D17F15"/>
                </a:solidFill>
                <a:latin typeface="Arial"/>
                <a:cs typeface="Arial"/>
              </a:rPr>
              <a:t>federal</a:t>
            </a:r>
            <a:r>
              <a:rPr sz="3850" b="1" spc="60" dirty="0">
                <a:solidFill>
                  <a:srgbClr val="D17F15"/>
                </a:solidFill>
                <a:latin typeface="Arial"/>
                <a:cs typeface="Arial"/>
              </a:rPr>
              <a:t> </a:t>
            </a:r>
            <a:r>
              <a:rPr sz="3850" b="1" spc="-155" dirty="0">
                <a:solidFill>
                  <a:srgbClr val="D17F15"/>
                </a:solidFill>
                <a:latin typeface="Arial"/>
                <a:cs typeface="Arial"/>
              </a:rPr>
              <a:t>stimulus </a:t>
            </a:r>
            <a:r>
              <a:rPr sz="3850" b="1" spc="-150" dirty="0">
                <a:solidFill>
                  <a:srgbClr val="D17F15"/>
                </a:solidFill>
                <a:latin typeface="Arial"/>
                <a:cs typeface="Arial"/>
              </a:rPr>
              <a:t> </a:t>
            </a:r>
            <a:r>
              <a:rPr sz="3850" b="1" spc="-50" dirty="0">
                <a:solidFill>
                  <a:srgbClr val="D17F15"/>
                </a:solidFill>
                <a:latin typeface="Arial"/>
                <a:cs typeface="Arial"/>
              </a:rPr>
              <a:t>funding</a:t>
            </a:r>
            <a:r>
              <a:rPr sz="3850" b="1" spc="50" dirty="0">
                <a:solidFill>
                  <a:srgbClr val="D17F15"/>
                </a:solidFill>
                <a:latin typeface="Arial"/>
                <a:cs typeface="Arial"/>
              </a:rPr>
              <a:t> </a:t>
            </a:r>
            <a:r>
              <a:rPr sz="3850" b="1" spc="95" dirty="0">
                <a:solidFill>
                  <a:srgbClr val="D17F15"/>
                </a:solidFill>
                <a:latin typeface="Arial"/>
                <a:cs typeface="Arial"/>
              </a:rPr>
              <a:t>to</a:t>
            </a:r>
            <a:r>
              <a:rPr sz="3850" b="1" spc="50" dirty="0">
                <a:solidFill>
                  <a:srgbClr val="D17F15"/>
                </a:solidFill>
                <a:latin typeface="Arial"/>
                <a:cs typeface="Arial"/>
              </a:rPr>
              <a:t> </a:t>
            </a:r>
            <a:r>
              <a:rPr sz="3850" b="1" spc="-50" dirty="0">
                <a:solidFill>
                  <a:srgbClr val="D17F15"/>
                </a:solidFill>
                <a:latin typeface="Arial"/>
                <a:cs typeface="Arial"/>
              </a:rPr>
              <a:t>replace</a:t>
            </a:r>
            <a:r>
              <a:rPr sz="3850" b="1" spc="55" dirty="0">
                <a:solidFill>
                  <a:srgbClr val="D17F15"/>
                </a:solidFill>
                <a:latin typeface="Arial"/>
                <a:cs typeface="Arial"/>
              </a:rPr>
              <a:t> </a:t>
            </a:r>
            <a:r>
              <a:rPr sz="3850" b="1" spc="-95" dirty="0">
                <a:solidFill>
                  <a:srgbClr val="D17F15"/>
                </a:solidFill>
                <a:latin typeface="Arial"/>
                <a:cs typeface="Arial"/>
              </a:rPr>
              <a:t>income</a:t>
            </a:r>
            <a:r>
              <a:rPr sz="3850" b="1" spc="50" dirty="0">
                <a:solidFill>
                  <a:srgbClr val="D17F15"/>
                </a:solidFill>
                <a:latin typeface="Arial"/>
                <a:cs typeface="Arial"/>
              </a:rPr>
              <a:t> </a:t>
            </a:r>
            <a:r>
              <a:rPr sz="3850" b="1" spc="-60" dirty="0">
                <a:solidFill>
                  <a:srgbClr val="D17F15"/>
                </a:solidFill>
                <a:latin typeface="Arial"/>
                <a:cs typeface="Arial"/>
              </a:rPr>
              <a:t>and</a:t>
            </a:r>
            <a:r>
              <a:rPr sz="3850" b="1" spc="55" dirty="0">
                <a:solidFill>
                  <a:srgbClr val="D17F15"/>
                </a:solidFill>
                <a:latin typeface="Arial"/>
                <a:cs typeface="Arial"/>
              </a:rPr>
              <a:t> </a:t>
            </a:r>
            <a:r>
              <a:rPr sz="3850" b="1" spc="20" dirty="0">
                <a:solidFill>
                  <a:srgbClr val="D17F15"/>
                </a:solidFill>
                <a:latin typeface="Arial"/>
                <a:cs typeface="Arial"/>
              </a:rPr>
              <a:t>keep </a:t>
            </a:r>
            <a:r>
              <a:rPr sz="3850" b="1" spc="-1055" dirty="0">
                <a:solidFill>
                  <a:srgbClr val="D17F15"/>
                </a:solidFill>
                <a:latin typeface="Arial"/>
                <a:cs typeface="Arial"/>
              </a:rPr>
              <a:t> </a:t>
            </a:r>
            <a:r>
              <a:rPr sz="3850" b="1" spc="-200" dirty="0">
                <a:solidFill>
                  <a:srgbClr val="D17F15"/>
                </a:solidFill>
                <a:latin typeface="Arial"/>
                <a:cs typeface="Arial"/>
              </a:rPr>
              <a:t>businesses</a:t>
            </a:r>
            <a:r>
              <a:rPr sz="3850" b="1" spc="55" dirty="0">
                <a:solidFill>
                  <a:srgbClr val="D17F15"/>
                </a:solidFill>
                <a:latin typeface="Arial"/>
                <a:cs typeface="Arial"/>
              </a:rPr>
              <a:t> </a:t>
            </a:r>
            <a:r>
              <a:rPr sz="3850" b="1" spc="5" dirty="0">
                <a:solidFill>
                  <a:srgbClr val="D17F15"/>
                </a:solidFill>
                <a:latin typeface="Arial"/>
                <a:cs typeface="Arial"/>
              </a:rPr>
              <a:t>operating</a:t>
            </a:r>
            <a:endParaRPr sz="3850">
              <a:latin typeface="Arial"/>
              <a:cs typeface="Arial"/>
            </a:endParaRPr>
          </a:p>
        </p:txBody>
      </p:sp>
      <p:sp>
        <p:nvSpPr>
          <p:cNvPr id="6" name="object 6"/>
          <p:cNvSpPr txBox="1">
            <a:spLocks noGrp="1"/>
          </p:cNvSpPr>
          <p:nvPr>
            <p:ph type="title"/>
          </p:nvPr>
        </p:nvSpPr>
        <p:spPr>
          <a:xfrm>
            <a:off x="633125" y="1397915"/>
            <a:ext cx="7233284" cy="1196340"/>
          </a:xfrm>
          <a:prstGeom prst="rect">
            <a:avLst/>
          </a:prstGeom>
        </p:spPr>
        <p:txBody>
          <a:bodyPr vert="horz" wrap="square" lIns="0" tIns="16510" rIns="0" bIns="0" rtlCol="0">
            <a:spAutoFit/>
          </a:bodyPr>
          <a:lstStyle/>
          <a:p>
            <a:pPr marL="38100">
              <a:lnSpc>
                <a:spcPct val="100000"/>
              </a:lnSpc>
              <a:spcBef>
                <a:spcPts val="130"/>
              </a:spcBef>
            </a:pPr>
            <a:r>
              <a:rPr sz="11475" spc="419" baseline="-9803" dirty="0">
                <a:solidFill>
                  <a:srgbClr val="175779"/>
                </a:solidFill>
              </a:rPr>
              <a:t>3</a:t>
            </a:r>
            <a:r>
              <a:rPr sz="11475" spc="-1477" baseline="-9803" dirty="0">
                <a:solidFill>
                  <a:srgbClr val="175779"/>
                </a:solidFill>
              </a:rPr>
              <a:t> </a:t>
            </a:r>
            <a:r>
              <a:rPr sz="6150" spc="-105" dirty="0">
                <a:solidFill>
                  <a:srgbClr val="175779"/>
                </a:solidFill>
              </a:rPr>
              <a:t>Spen</a:t>
            </a:r>
            <a:r>
              <a:rPr sz="6150" spc="-100" dirty="0">
                <a:solidFill>
                  <a:srgbClr val="175779"/>
                </a:solidFill>
              </a:rPr>
              <a:t>d</a:t>
            </a:r>
            <a:r>
              <a:rPr sz="6150" spc="-35" dirty="0">
                <a:solidFill>
                  <a:srgbClr val="175779"/>
                </a:solidFill>
              </a:rPr>
              <a:t>ing,</a:t>
            </a:r>
            <a:r>
              <a:rPr sz="6150" spc="105" dirty="0">
                <a:solidFill>
                  <a:srgbClr val="175779"/>
                </a:solidFill>
              </a:rPr>
              <a:t> </a:t>
            </a:r>
            <a:r>
              <a:rPr sz="6150" spc="-125" dirty="0">
                <a:solidFill>
                  <a:srgbClr val="175779"/>
                </a:solidFill>
              </a:rPr>
              <a:t>Sta</a:t>
            </a:r>
            <a:r>
              <a:rPr sz="6150" spc="-5" dirty="0">
                <a:solidFill>
                  <a:srgbClr val="175779"/>
                </a:solidFill>
              </a:rPr>
              <a:t>f</a:t>
            </a:r>
            <a:r>
              <a:rPr sz="6150" spc="110" dirty="0">
                <a:solidFill>
                  <a:srgbClr val="175779"/>
                </a:solidFill>
              </a:rPr>
              <a:t>f</a:t>
            </a:r>
            <a:r>
              <a:rPr sz="6150" spc="105" dirty="0">
                <a:solidFill>
                  <a:srgbClr val="175779"/>
                </a:solidFill>
              </a:rPr>
              <a:t> </a:t>
            </a:r>
            <a:r>
              <a:rPr sz="6150" spc="100" dirty="0">
                <a:solidFill>
                  <a:srgbClr val="175779"/>
                </a:solidFill>
              </a:rPr>
              <a:t>&amp;</a:t>
            </a:r>
            <a:endParaRPr sz="6150"/>
          </a:p>
        </p:txBody>
      </p:sp>
      <p:sp>
        <p:nvSpPr>
          <p:cNvPr id="7" name="object 7"/>
          <p:cNvSpPr txBox="1"/>
          <p:nvPr/>
        </p:nvSpPr>
        <p:spPr>
          <a:xfrm>
            <a:off x="571746" y="3914954"/>
            <a:ext cx="7956550" cy="2008505"/>
          </a:xfrm>
          <a:prstGeom prst="rect">
            <a:avLst/>
          </a:prstGeom>
        </p:spPr>
        <p:txBody>
          <a:bodyPr vert="horz" wrap="square" lIns="0" tIns="165735" rIns="0" bIns="0" rtlCol="0">
            <a:spAutoFit/>
          </a:bodyPr>
          <a:lstStyle/>
          <a:p>
            <a:pPr marL="763270" marR="43180" indent="-713105">
              <a:lnSpc>
                <a:spcPct val="87200"/>
              </a:lnSpc>
              <a:spcBef>
                <a:spcPts val="1305"/>
              </a:spcBef>
            </a:pPr>
            <a:r>
              <a:rPr sz="11475" b="1" spc="419" baseline="-15250" dirty="0">
                <a:solidFill>
                  <a:srgbClr val="D17F15"/>
                </a:solidFill>
                <a:latin typeface="Arial"/>
                <a:cs typeface="Arial"/>
              </a:rPr>
              <a:t>4</a:t>
            </a:r>
            <a:r>
              <a:rPr sz="11475" b="1" spc="-1582" baseline="-15250" dirty="0">
                <a:solidFill>
                  <a:srgbClr val="D17F15"/>
                </a:solidFill>
                <a:latin typeface="Arial"/>
                <a:cs typeface="Arial"/>
              </a:rPr>
              <a:t> </a:t>
            </a:r>
            <a:r>
              <a:rPr sz="6150" b="1" spc="-45" dirty="0">
                <a:solidFill>
                  <a:srgbClr val="D17F15"/>
                </a:solidFill>
                <a:latin typeface="Arial"/>
                <a:cs typeface="Arial"/>
              </a:rPr>
              <a:t>Maximizing</a:t>
            </a:r>
            <a:r>
              <a:rPr sz="6150" b="1" spc="105" dirty="0">
                <a:solidFill>
                  <a:srgbClr val="D17F15"/>
                </a:solidFill>
                <a:latin typeface="Arial"/>
                <a:cs typeface="Arial"/>
              </a:rPr>
              <a:t> </a:t>
            </a:r>
            <a:r>
              <a:rPr sz="6150" b="1" spc="-25" dirty="0">
                <a:solidFill>
                  <a:srgbClr val="D17F15"/>
                </a:solidFill>
                <a:latin typeface="Arial"/>
                <a:cs typeface="Arial"/>
              </a:rPr>
              <a:t>Federal  </a:t>
            </a:r>
            <a:r>
              <a:rPr sz="6150" b="1" spc="-125" dirty="0">
                <a:solidFill>
                  <a:srgbClr val="D17F15"/>
                </a:solidFill>
                <a:latin typeface="Arial"/>
                <a:cs typeface="Arial"/>
              </a:rPr>
              <a:t>Benefits</a:t>
            </a:r>
            <a:endParaRPr sz="6150">
              <a:latin typeface="Arial"/>
              <a:cs typeface="Arial"/>
            </a:endParaRPr>
          </a:p>
        </p:txBody>
      </p:sp>
      <p:sp>
        <p:nvSpPr>
          <p:cNvPr id="8" name="object 8"/>
          <p:cNvSpPr/>
          <p:nvPr/>
        </p:nvSpPr>
        <p:spPr>
          <a:xfrm>
            <a:off x="1065846" y="410270"/>
            <a:ext cx="8901430" cy="1188085"/>
          </a:xfrm>
          <a:custGeom>
            <a:avLst/>
            <a:gdLst/>
            <a:ahLst/>
            <a:cxnLst/>
            <a:rect l="l" t="t" r="r" b="b"/>
            <a:pathLst>
              <a:path w="8901430" h="1188085">
                <a:moveTo>
                  <a:pt x="0" y="1187949"/>
                </a:moveTo>
                <a:lnTo>
                  <a:pt x="8901113" y="1187949"/>
                </a:lnTo>
                <a:lnTo>
                  <a:pt x="8901113" y="0"/>
                </a:lnTo>
                <a:lnTo>
                  <a:pt x="0" y="0"/>
                </a:lnTo>
                <a:lnTo>
                  <a:pt x="0" y="1187949"/>
                </a:lnTo>
                <a:close/>
              </a:path>
            </a:pathLst>
          </a:custGeom>
          <a:solidFill>
            <a:srgbClr val="EDB009"/>
          </a:solidFill>
        </p:spPr>
        <p:txBody>
          <a:bodyPr wrap="square" lIns="0" tIns="0" rIns="0" bIns="0" rtlCol="0"/>
          <a:lstStyle/>
          <a:p>
            <a:endParaRPr/>
          </a:p>
        </p:txBody>
      </p:sp>
      <p:sp>
        <p:nvSpPr>
          <p:cNvPr id="9" name="object 9"/>
          <p:cNvSpPr txBox="1"/>
          <p:nvPr/>
        </p:nvSpPr>
        <p:spPr>
          <a:xfrm>
            <a:off x="1320266" y="421573"/>
            <a:ext cx="8013700" cy="599440"/>
          </a:xfrm>
          <a:prstGeom prst="rect">
            <a:avLst/>
          </a:prstGeom>
        </p:spPr>
        <p:txBody>
          <a:bodyPr vert="horz" wrap="square" lIns="0" tIns="14605" rIns="0" bIns="0" rtlCol="0">
            <a:spAutoFit/>
          </a:bodyPr>
          <a:lstStyle/>
          <a:p>
            <a:pPr marL="12700">
              <a:lnSpc>
                <a:spcPct val="100000"/>
              </a:lnSpc>
              <a:spcBef>
                <a:spcPts val="115"/>
              </a:spcBef>
            </a:pPr>
            <a:r>
              <a:rPr sz="3750" b="1" spc="40" dirty="0">
                <a:solidFill>
                  <a:srgbClr val="175779"/>
                </a:solidFill>
                <a:latin typeface="Arial"/>
                <a:cs typeface="Arial"/>
              </a:rPr>
              <a:t>Wh</a:t>
            </a:r>
            <a:r>
              <a:rPr sz="3750" b="1" spc="-10" dirty="0">
                <a:solidFill>
                  <a:srgbClr val="175779"/>
                </a:solidFill>
                <a:latin typeface="Arial"/>
                <a:cs typeface="Arial"/>
              </a:rPr>
              <a:t>a</a:t>
            </a:r>
            <a:r>
              <a:rPr sz="3750" b="1" spc="25" dirty="0">
                <a:solidFill>
                  <a:srgbClr val="175779"/>
                </a:solidFill>
                <a:latin typeface="Arial"/>
                <a:cs typeface="Arial"/>
              </a:rPr>
              <a:t>t</a:t>
            </a:r>
            <a:r>
              <a:rPr sz="3750" b="1" spc="-105" dirty="0">
                <a:solidFill>
                  <a:srgbClr val="175779"/>
                </a:solidFill>
                <a:latin typeface="Arial"/>
                <a:cs typeface="Arial"/>
              </a:rPr>
              <a:t> </a:t>
            </a:r>
            <a:r>
              <a:rPr sz="3750" b="1" spc="-215" dirty="0">
                <a:solidFill>
                  <a:srgbClr val="175779"/>
                </a:solidFill>
                <a:latin typeface="Arial"/>
                <a:cs typeface="Arial"/>
              </a:rPr>
              <a:t>Business</a:t>
            </a:r>
            <a:r>
              <a:rPr sz="3750" b="1" spc="-105" dirty="0">
                <a:solidFill>
                  <a:srgbClr val="175779"/>
                </a:solidFill>
                <a:latin typeface="Arial"/>
                <a:cs typeface="Arial"/>
              </a:rPr>
              <a:t> </a:t>
            </a:r>
            <a:r>
              <a:rPr sz="3750" b="1" spc="-445" dirty="0">
                <a:solidFill>
                  <a:srgbClr val="175779"/>
                </a:solidFill>
                <a:latin typeface="Arial"/>
                <a:cs typeface="Arial"/>
              </a:rPr>
              <a:t>L</a:t>
            </a:r>
            <a:r>
              <a:rPr sz="3750" b="1" spc="45" dirty="0">
                <a:solidFill>
                  <a:srgbClr val="175779"/>
                </a:solidFill>
                <a:latin typeface="Arial"/>
                <a:cs typeface="Arial"/>
              </a:rPr>
              <a:t>e</a:t>
            </a:r>
            <a:r>
              <a:rPr sz="3750" b="1" spc="-75" dirty="0">
                <a:solidFill>
                  <a:srgbClr val="175779"/>
                </a:solidFill>
                <a:latin typeface="Arial"/>
                <a:cs typeface="Arial"/>
              </a:rPr>
              <a:t>aders</a:t>
            </a:r>
            <a:r>
              <a:rPr sz="3750" b="1" spc="-175" dirty="0">
                <a:solidFill>
                  <a:srgbClr val="175779"/>
                </a:solidFill>
                <a:latin typeface="Arial"/>
                <a:cs typeface="Arial"/>
              </a:rPr>
              <a:t> </a:t>
            </a:r>
            <a:r>
              <a:rPr sz="3750" b="1" spc="-100" dirty="0">
                <a:solidFill>
                  <a:srgbClr val="175779"/>
                </a:solidFill>
                <a:latin typeface="Arial"/>
                <a:cs typeface="Arial"/>
              </a:rPr>
              <a:t>A</a:t>
            </a:r>
            <a:r>
              <a:rPr sz="3750" b="1" spc="-125" dirty="0">
                <a:solidFill>
                  <a:srgbClr val="175779"/>
                </a:solidFill>
                <a:latin typeface="Arial"/>
                <a:cs typeface="Arial"/>
              </a:rPr>
              <a:t>r</a:t>
            </a:r>
            <a:r>
              <a:rPr sz="3750" b="1" spc="70" dirty="0">
                <a:solidFill>
                  <a:srgbClr val="175779"/>
                </a:solidFill>
                <a:latin typeface="Arial"/>
                <a:cs typeface="Arial"/>
              </a:rPr>
              <a:t>e</a:t>
            </a:r>
            <a:r>
              <a:rPr sz="3750" b="1" spc="-105" dirty="0">
                <a:solidFill>
                  <a:srgbClr val="175779"/>
                </a:solidFill>
                <a:latin typeface="Arial"/>
                <a:cs typeface="Arial"/>
              </a:rPr>
              <a:t> </a:t>
            </a:r>
            <a:r>
              <a:rPr sz="3750" b="1" spc="20" dirty="0">
                <a:solidFill>
                  <a:srgbClr val="175779"/>
                </a:solidFill>
                <a:latin typeface="Arial"/>
                <a:cs typeface="Arial"/>
              </a:rPr>
              <a:t>Doing</a:t>
            </a:r>
            <a:r>
              <a:rPr sz="3750" b="1" spc="-105" dirty="0">
                <a:solidFill>
                  <a:srgbClr val="175779"/>
                </a:solidFill>
                <a:latin typeface="Arial"/>
                <a:cs typeface="Arial"/>
              </a:rPr>
              <a:t> </a:t>
            </a:r>
            <a:r>
              <a:rPr sz="3750" b="1" spc="10" dirty="0">
                <a:solidFill>
                  <a:srgbClr val="175779"/>
                </a:solidFill>
                <a:latin typeface="Arial"/>
                <a:cs typeface="Arial"/>
              </a:rPr>
              <a:t>to</a:t>
            </a:r>
            <a:endParaRPr sz="3750">
              <a:latin typeface="Arial"/>
              <a:cs typeface="Arial"/>
            </a:endParaRPr>
          </a:p>
        </p:txBody>
      </p:sp>
      <p:sp>
        <p:nvSpPr>
          <p:cNvPr id="10" name="object 10"/>
          <p:cNvSpPr txBox="1"/>
          <p:nvPr/>
        </p:nvSpPr>
        <p:spPr>
          <a:xfrm>
            <a:off x="1320266" y="944521"/>
            <a:ext cx="4017645" cy="599440"/>
          </a:xfrm>
          <a:prstGeom prst="rect">
            <a:avLst/>
          </a:prstGeom>
        </p:spPr>
        <p:txBody>
          <a:bodyPr vert="horz" wrap="square" lIns="0" tIns="14605" rIns="0" bIns="0" rtlCol="0">
            <a:spAutoFit/>
          </a:bodyPr>
          <a:lstStyle/>
          <a:p>
            <a:pPr marL="12700">
              <a:lnSpc>
                <a:spcPct val="100000"/>
              </a:lnSpc>
              <a:spcBef>
                <a:spcPts val="115"/>
              </a:spcBef>
            </a:pPr>
            <a:r>
              <a:rPr sz="3750" b="1" spc="-120" dirty="0">
                <a:solidFill>
                  <a:srgbClr val="175779"/>
                </a:solidFill>
                <a:latin typeface="Arial"/>
                <a:cs typeface="Arial"/>
              </a:rPr>
              <a:t>Survive</a:t>
            </a:r>
            <a:r>
              <a:rPr sz="3750" b="1" spc="-135" dirty="0">
                <a:solidFill>
                  <a:srgbClr val="175779"/>
                </a:solidFill>
                <a:latin typeface="Arial"/>
                <a:cs typeface="Arial"/>
              </a:rPr>
              <a:t> </a:t>
            </a:r>
            <a:r>
              <a:rPr sz="3750" b="1" spc="-55" dirty="0">
                <a:solidFill>
                  <a:srgbClr val="175779"/>
                </a:solidFill>
                <a:latin typeface="Arial"/>
                <a:cs typeface="Arial"/>
              </a:rPr>
              <a:t>until</a:t>
            </a:r>
            <a:r>
              <a:rPr sz="3750" b="1" spc="-130" dirty="0">
                <a:solidFill>
                  <a:srgbClr val="175779"/>
                </a:solidFill>
                <a:latin typeface="Arial"/>
                <a:cs typeface="Arial"/>
              </a:rPr>
              <a:t> </a:t>
            </a:r>
            <a:r>
              <a:rPr sz="3750" b="1" spc="204" dirty="0">
                <a:solidFill>
                  <a:srgbClr val="175779"/>
                </a:solidFill>
                <a:latin typeface="Arial"/>
                <a:cs typeface="Arial"/>
              </a:rPr>
              <a:t>2022</a:t>
            </a:r>
            <a:endParaRPr sz="375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65846" y="410270"/>
            <a:ext cx="8901430" cy="1188085"/>
          </a:xfrm>
          <a:custGeom>
            <a:avLst/>
            <a:gdLst/>
            <a:ahLst/>
            <a:cxnLst/>
            <a:rect l="l" t="t" r="r" b="b"/>
            <a:pathLst>
              <a:path w="8901430" h="1188085">
                <a:moveTo>
                  <a:pt x="0" y="1187949"/>
                </a:moveTo>
                <a:lnTo>
                  <a:pt x="8901113" y="1187949"/>
                </a:lnTo>
                <a:lnTo>
                  <a:pt x="8901113" y="0"/>
                </a:lnTo>
                <a:lnTo>
                  <a:pt x="0" y="0"/>
                </a:lnTo>
                <a:lnTo>
                  <a:pt x="0" y="1187949"/>
                </a:lnTo>
                <a:close/>
              </a:path>
            </a:pathLst>
          </a:custGeom>
          <a:solidFill>
            <a:srgbClr val="EDB009"/>
          </a:solidFill>
        </p:spPr>
        <p:txBody>
          <a:bodyPr wrap="square" lIns="0" tIns="0" rIns="0" bIns="0" rtlCol="0"/>
          <a:lstStyle/>
          <a:p>
            <a:endParaRPr/>
          </a:p>
        </p:txBody>
      </p:sp>
      <p:sp>
        <p:nvSpPr>
          <p:cNvPr id="3" name="object 3"/>
          <p:cNvSpPr txBox="1">
            <a:spLocks noGrp="1"/>
          </p:cNvSpPr>
          <p:nvPr>
            <p:ph type="title"/>
          </p:nvPr>
        </p:nvSpPr>
        <p:spPr>
          <a:xfrm>
            <a:off x="1320266" y="421573"/>
            <a:ext cx="8013700" cy="1122045"/>
          </a:xfrm>
          <a:prstGeom prst="rect">
            <a:avLst/>
          </a:prstGeom>
        </p:spPr>
        <p:txBody>
          <a:bodyPr vert="horz" wrap="square" lIns="0" tIns="71755" rIns="0" bIns="0" rtlCol="0">
            <a:spAutoFit/>
          </a:bodyPr>
          <a:lstStyle/>
          <a:p>
            <a:pPr marL="12700" marR="5080">
              <a:lnSpc>
                <a:spcPts val="4120"/>
              </a:lnSpc>
              <a:spcBef>
                <a:spcPts val="565"/>
              </a:spcBef>
            </a:pPr>
            <a:r>
              <a:rPr sz="3750" spc="40" dirty="0">
                <a:solidFill>
                  <a:srgbClr val="175779"/>
                </a:solidFill>
              </a:rPr>
              <a:t>Wh</a:t>
            </a:r>
            <a:r>
              <a:rPr sz="3750" spc="-10" dirty="0">
                <a:solidFill>
                  <a:srgbClr val="175779"/>
                </a:solidFill>
              </a:rPr>
              <a:t>a</a:t>
            </a:r>
            <a:r>
              <a:rPr sz="3750" spc="25" dirty="0">
                <a:solidFill>
                  <a:srgbClr val="175779"/>
                </a:solidFill>
              </a:rPr>
              <a:t>t</a:t>
            </a:r>
            <a:r>
              <a:rPr sz="3750" spc="-105" dirty="0">
                <a:solidFill>
                  <a:srgbClr val="175779"/>
                </a:solidFill>
              </a:rPr>
              <a:t> </a:t>
            </a:r>
            <a:r>
              <a:rPr sz="3750" spc="-215" dirty="0">
                <a:solidFill>
                  <a:srgbClr val="175779"/>
                </a:solidFill>
              </a:rPr>
              <a:t>Business</a:t>
            </a:r>
            <a:r>
              <a:rPr sz="3750" spc="-105" dirty="0">
                <a:solidFill>
                  <a:srgbClr val="175779"/>
                </a:solidFill>
              </a:rPr>
              <a:t> </a:t>
            </a:r>
            <a:r>
              <a:rPr sz="3750" spc="-445" dirty="0">
                <a:solidFill>
                  <a:srgbClr val="175779"/>
                </a:solidFill>
              </a:rPr>
              <a:t>L</a:t>
            </a:r>
            <a:r>
              <a:rPr sz="3750" spc="45" dirty="0">
                <a:solidFill>
                  <a:srgbClr val="175779"/>
                </a:solidFill>
              </a:rPr>
              <a:t>e</a:t>
            </a:r>
            <a:r>
              <a:rPr sz="3750" spc="-75" dirty="0">
                <a:solidFill>
                  <a:srgbClr val="175779"/>
                </a:solidFill>
              </a:rPr>
              <a:t>aders</a:t>
            </a:r>
            <a:r>
              <a:rPr sz="3750" spc="-175" dirty="0">
                <a:solidFill>
                  <a:srgbClr val="175779"/>
                </a:solidFill>
              </a:rPr>
              <a:t> </a:t>
            </a:r>
            <a:r>
              <a:rPr sz="3750" spc="-100" dirty="0">
                <a:solidFill>
                  <a:srgbClr val="175779"/>
                </a:solidFill>
              </a:rPr>
              <a:t>A</a:t>
            </a:r>
            <a:r>
              <a:rPr sz="3750" spc="-125" dirty="0">
                <a:solidFill>
                  <a:srgbClr val="175779"/>
                </a:solidFill>
              </a:rPr>
              <a:t>r</a:t>
            </a:r>
            <a:r>
              <a:rPr sz="3750" spc="70" dirty="0">
                <a:solidFill>
                  <a:srgbClr val="175779"/>
                </a:solidFill>
              </a:rPr>
              <a:t>e</a:t>
            </a:r>
            <a:r>
              <a:rPr sz="3750" spc="-105" dirty="0">
                <a:solidFill>
                  <a:srgbClr val="175779"/>
                </a:solidFill>
              </a:rPr>
              <a:t> </a:t>
            </a:r>
            <a:r>
              <a:rPr sz="3750" spc="20" dirty="0">
                <a:solidFill>
                  <a:srgbClr val="175779"/>
                </a:solidFill>
              </a:rPr>
              <a:t>Doing</a:t>
            </a:r>
            <a:r>
              <a:rPr sz="3750" spc="-105" dirty="0">
                <a:solidFill>
                  <a:srgbClr val="175779"/>
                </a:solidFill>
              </a:rPr>
              <a:t> </a:t>
            </a:r>
            <a:r>
              <a:rPr sz="3750" spc="10" dirty="0">
                <a:solidFill>
                  <a:srgbClr val="175779"/>
                </a:solidFill>
              </a:rPr>
              <a:t>to  </a:t>
            </a:r>
            <a:r>
              <a:rPr sz="3750" spc="-120" dirty="0">
                <a:solidFill>
                  <a:srgbClr val="175779"/>
                </a:solidFill>
              </a:rPr>
              <a:t>Survive</a:t>
            </a:r>
            <a:r>
              <a:rPr sz="3750" spc="-110" dirty="0">
                <a:solidFill>
                  <a:srgbClr val="175779"/>
                </a:solidFill>
              </a:rPr>
              <a:t> </a:t>
            </a:r>
            <a:r>
              <a:rPr sz="3750" spc="-55" dirty="0">
                <a:solidFill>
                  <a:srgbClr val="175779"/>
                </a:solidFill>
              </a:rPr>
              <a:t>until</a:t>
            </a:r>
            <a:r>
              <a:rPr sz="3750" spc="-105" dirty="0">
                <a:solidFill>
                  <a:srgbClr val="175779"/>
                </a:solidFill>
              </a:rPr>
              <a:t> </a:t>
            </a:r>
            <a:r>
              <a:rPr sz="3750" spc="204" dirty="0">
                <a:solidFill>
                  <a:srgbClr val="175779"/>
                </a:solidFill>
              </a:rPr>
              <a:t>2022</a:t>
            </a:r>
            <a:endParaRPr sz="3750"/>
          </a:p>
        </p:txBody>
      </p:sp>
      <p:sp>
        <p:nvSpPr>
          <p:cNvPr id="4" name="object 4"/>
          <p:cNvSpPr txBox="1"/>
          <p:nvPr/>
        </p:nvSpPr>
        <p:spPr>
          <a:xfrm>
            <a:off x="876070" y="1852025"/>
            <a:ext cx="8117205" cy="2060575"/>
          </a:xfrm>
          <a:prstGeom prst="rect">
            <a:avLst/>
          </a:prstGeom>
        </p:spPr>
        <p:txBody>
          <a:bodyPr vert="horz" wrap="square" lIns="0" tIns="328930" rIns="0" bIns="0" rtlCol="0">
            <a:spAutoFit/>
          </a:bodyPr>
          <a:lstStyle/>
          <a:p>
            <a:pPr marL="84455">
              <a:lnSpc>
                <a:spcPct val="100000"/>
              </a:lnSpc>
              <a:spcBef>
                <a:spcPts val="2590"/>
              </a:spcBef>
            </a:pPr>
            <a:r>
              <a:rPr sz="4600" b="1" spc="160" dirty="0">
                <a:solidFill>
                  <a:srgbClr val="64B3DF"/>
                </a:solidFill>
                <a:latin typeface="Arial"/>
                <a:cs typeface="Arial"/>
              </a:rPr>
              <a:t>5</a:t>
            </a:r>
            <a:r>
              <a:rPr sz="4600" b="1" spc="-375" dirty="0">
                <a:solidFill>
                  <a:srgbClr val="64B3DF"/>
                </a:solidFill>
                <a:latin typeface="Arial"/>
                <a:cs typeface="Arial"/>
              </a:rPr>
              <a:t> </a:t>
            </a:r>
            <a:r>
              <a:rPr sz="3050" b="1" spc="-60" dirty="0">
                <a:solidFill>
                  <a:srgbClr val="64B3DF"/>
                </a:solidFill>
                <a:latin typeface="Arial"/>
                <a:cs typeface="Arial"/>
              </a:rPr>
              <a:t>Encouraging</a:t>
            </a:r>
            <a:r>
              <a:rPr sz="3050" b="1" spc="60" dirty="0">
                <a:solidFill>
                  <a:srgbClr val="64B3DF"/>
                </a:solidFill>
                <a:latin typeface="Arial"/>
                <a:cs typeface="Arial"/>
              </a:rPr>
              <a:t> </a:t>
            </a:r>
            <a:r>
              <a:rPr sz="3050" b="1" spc="-75" dirty="0">
                <a:solidFill>
                  <a:srgbClr val="64B3DF"/>
                </a:solidFill>
                <a:latin typeface="Arial"/>
                <a:cs typeface="Arial"/>
              </a:rPr>
              <a:t>local</a:t>
            </a:r>
            <a:r>
              <a:rPr sz="3050" b="1" spc="60" dirty="0">
                <a:solidFill>
                  <a:srgbClr val="64B3DF"/>
                </a:solidFill>
                <a:latin typeface="Arial"/>
                <a:cs typeface="Arial"/>
              </a:rPr>
              <a:t> </a:t>
            </a:r>
            <a:r>
              <a:rPr sz="3050" b="1" spc="-50" dirty="0">
                <a:solidFill>
                  <a:srgbClr val="64B3DF"/>
                </a:solidFill>
                <a:latin typeface="Arial"/>
                <a:cs typeface="Arial"/>
              </a:rPr>
              <a:t>spend</a:t>
            </a:r>
            <a:r>
              <a:rPr sz="3050" b="1" spc="-30" dirty="0">
                <a:solidFill>
                  <a:srgbClr val="64B3DF"/>
                </a:solidFill>
                <a:latin typeface="Arial"/>
                <a:cs typeface="Arial"/>
              </a:rPr>
              <a:t>ing</a:t>
            </a:r>
            <a:r>
              <a:rPr sz="3050" b="1" spc="60" dirty="0">
                <a:solidFill>
                  <a:srgbClr val="64B3DF"/>
                </a:solidFill>
                <a:latin typeface="Arial"/>
                <a:cs typeface="Arial"/>
              </a:rPr>
              <a:t> </a:t>
            </a:r>
            <a:r>
              <a:rPr sz="3050" b="1" spc="-30" dirty="0">
                <a:solidFill>
                  <a:srgbClr val="64B3DF"/>
                </a:solidFill>
                <a:latin typeface="Arial"/>
                <a:cs typeface="Arial"/>
              </a:rPr>
              <a:t>and</a:t>
            </a:r>
            <a:r>
              <a:rPr sz="3050" b="1" spc="60" dirty="0">
                <a:solidFill>
                  <a:srgbClr val="64B3DF"/>
                </a:solidFill>
                <a:latin typeface="Arial"/>
                <a:cs typeface="Arial"/>
              </a:rPr>
              <a:t> </a:t>
            </a:r>
            <a:r>
              <a:rPr sz="3050" b="1" spc="-40" dirty="0">
                <a:solidFill>
                  <a:srgbClr val="64B3DF"/>
                </a:solidFill>
                <a:latin typeface="Arial"/>
                <a:cs typeface="Arial"/>
              </a:rPr>
              <a:t>hiring</a:t>
            </a:r>
            <a:endParaRPr sz="3050">
              <a:latin typeface="Arial"/>
              <a:cs typeface="Arial"/>
            </a:endParaRPr>
          </a:p>
          <a:p>
            <a:pPr marL="12700">
              <a:lnSpc>
                <a:spcPct val="100000"/>
              </a:lnSpc>
              <a:spcBef>
                <a:spcPts val="2490"/>
              </a:spcBef>
            </a:pPr>
            <a:r>
              <a:rPr sz="4600" b="1" spc="160" dirty="0">
                <a:solidFill>
                  <a:srgbClr val="002E7A"/>
                </a:solidFill>
                <a:latin typeface="Arial"/>
                <a:cs typeface="Arial"/>
              </a:rPr>
              <a:t>6</a:t>
            </a:r>
            <a:r>
              <a:rPr sz="4600" b="1" spc="-375" dirty="0">
                <a:solidFill>
                  <a:srgbClr val="002E7A"/>
                </a:solidFill>
                <a:latin typeface="Arial"/>
                <a:cs typeface="Arial"/>
              </a:rPr>
              <a:t> </a:t>
            </a:r>
            <a:r>
              <a:rPr sz="3050" b="1" spc="-35" dirty="0">
                <a:solidFill>
                  <a:srgbClr val="002E7A"/>
                </a:solidFill>
                <a:latin typeface="Arial"/>
                <a:cs typeface="Arial"/>
              </a:rPr>
              <a:t>Engaging</a:t>
            </a:r>
            <a:r>
              <a:rPr sz="3050" b="1" spc="65" dirty="0">
                <a:solidFill>
                  <a:srgbClr val="002E7A"/>
                </a:solidFill>
                <a:latin typeface="Arial"/>
                <a:cs typeface="Arial"/>
              </a:rPr>
              <a:t> </a:t>
            </a:r>
            <a:r>
              <a:rPr sz="3050" b="1" spc="-80" dirty="0">
                <a:solidFill>
                  <a:srgbClr val="002E7A"/>
                </a:solidFill>
                <a:latin typeface="Arial"/>
                <a:cs typeface="Arial"/>
              </a:rPr>
              <a:t>in</a:t>
            </a:r>
            <a:r>
              <a:rPr sz="3050" b="1" spc="60" dirty="0">
                <a:solidFill>
                  <a:srgbClr val="002E7A"/>
                </a:solidFill>
                <a:latin typeface="Arial"/>
                <a:cs typeface="Arial"/>
              </a:rPr>
              <a:t> </a:t>
            </a:r>
            <a:r>
              <a:rPr sz="3050" b="1" spc="10" dirty="0">
                <a:solidFill>
                  <a:srgbClr val="002E7A"/>
                </a:solidFill>
                <a:latin typeface="Arial"/>
                <a:cs typeface="Arial"/>
              </a:rPr>
              <a:t>long-term</a:t>
            </a:r>
            <a:r>
              <a:rPr sz="3050" b="1" spc="65" dirty="0">
                <a:solidFill>
                  <a:srgbClr val="002E7A"/>
                </a:solidFill>
                <a:latin typeface="Arial"/>
                <a:cs typeface="Arial"/>
              </a:rPr>
              <a:t> </a:t>
            </a:r>
            <a:r>
              <a:rPr sz="3050" b="1" spc="-70" dirty="0">
                <a:solidFill>
                  <a:srgbClr val="002E7A"/>
                </a:solidFill>
                <a:latin typeface="Arial"/>
                <a:cs typeface="Arial"/>
              </a:rPr>
              <a:t>economic</a:t>
            </a:r>
            <a:r>
              <a:rPr sz="3050" b="1" spc="65" dirty="0">
                <a:solidFill>
                  <a:srgbClr val="002E7A"/>
                </a:solidFill>
                <a:latin typeface="Arial"/>
                <a:cs typeface="Arial"/>
              </a:rPr>
              <a:t> </a:t>
            </a:r>
            <a:r>
              <a:rPr sz="3050" b="1" spc="-45" dirty="0">
                <a:solidFill>
                  <a:srgbClr val="002E7A"/>
                </a:solidFill>
                <a:latin typeface="Arial"/>
                <a:cs typeface="Arial"/>
              </a:rPr>
              <a:t>planning</a:t>
            </a:r>
            <a:endParaRPr sz="3050">
              <a:latin typeface="Arial"/>
              <a:cs typeface="Arial"/>
            </a:endParaRPr>
          </a:p>
        </p:txBody>
      </p:sp>
      <p:sp>
        <p:nvSpPr>
          <p:cNvPr id="5" name="object 5"/>
          <p:cNvSpPr txBox="1"/>
          <p:nvPr/>
        </p:nvSpPr>
        <p:spPr>
          <a:xfrm>
            <a:off x="857896" y="4279573"/>
            <a:ext cx="7475855" cy="728345"/>
          </a:xfrm>
          <a:prstGeom prst="rect">
            <a:avLst/>
          </a:prstGeom>
        </p:spPr>
        <p:txBody>
          <a:bodyPr vert="horz" wrap="square" lIns="0" tIns="13970" rIns="0" bIns="0" rtlCol="0">
            <a:spAutoFit/>
          </a:bodyPr>
          <a:lstStyle/>
          <a:p>
            <a:pPr marL="12700">
              <a:lnSpc>
                <a:spcPct val="100000"/>
              </a:lnSpc>
              <a:spcBef>
                <a:spcPts val="110"/>
              </a:spcBef>
            </a:pPr>
            <a:r>
              <a:rPr sz="4600" b="1" spc="160" dirty="0">
                <a:solidFill>
                  <a:srgbClr val="55136C"/>
                </a:solidFill>
                <a:latin typeface="Arial"/>
                <a:cs typeface="Arial"/>
              </a:rPr>
              <a:t>7</a:t>
            </a:r>
            <a:r>
              <a:rPr sz="4600" b="1" spc="-375" dirty="0">
                <a:solidFill>
                  <a:srgbClr val="55136C"/>
                </a:solidFill>
                <a:latin typeface="Arial"/>
                <a:cs typeface="Arial"/>
              </a:rPr>
              <a:t> </a:t>
            </a:r>
            <a:r>
              <a:rPr sz="3050" b="1" spc="-15" dirty="0">
                <a:solidFill>
                  <a:srgbClr val="55136C"/>
                </a:solidFill>
                <a:latin typeface="Arial"/>
                <a:cs typeface="Arial"/>
              </a:rPr>
              <a:t>Applying</a:t>
            </a:r>
            <a:r>
              <a:rPr sz="3050" b="1" spc="60" dirty="0">
                <a:solidFill>
                  <a:srgbClr val="55136C"/>
                </a:solidFill>
                <a:latin typeface="Arial"/>
                <a:cs typeface="Arial"/>
              </a:rPr>
              <a:t> </a:t>
            </a:r>
            <a:r>
              <a:rPr sz="3050" b="1" spc="25" dirty="0">
                <a:solidFill>
                  <a:srgbClr val="55136C"/>
                </a:solidFill>
                <a:latin typeface="Arial"/>
                <a:cs typeface="Arial"/>
              </a:rPr>
              <a:t>for</a:t>
            </a:r>
            <a:r>
              <a:rPr sz="3050" b="1" spc="60" dirty="0">
                <a:solidFill>
                  <a:srgbClr val="55136C"/>
                </a:solidFill>
                <a:latin typeface="Arial"/>
                <a:cs typeface="Arial"/>
              </a:rPr>
              <a:t> </a:t>
            </a:r>
            <a:r>
              <a:rPr sz="3050" b="1" spc="-25" dirty="0">
                <a:solidFill>
                  <a:srgbClr val="55136C"/>
                </a:solidFill>
                <a:latin typeface="Arial"/>
                <a:cs typeface="Arial"/>
              </a:rPr>
              <a:t>grants,</a:t>
            </a:r>
            <a:r>
              <a:rPr sz="3050" b="1" spc="60" dirty="0">
                <a:solidFill>
                  <a:srgbClr val="55136C"/>
                </a:solidFill>
                <a:latin typeface="Arial"/>
                <a:cs typeface="Arial"/>
              </a:rPr>
              <a:t> </a:t>
            </a:r>
            <a:r>
              <a:rPr sz="3050" b="1" spc="-80" dirty="0">
                <a:solidFill>
                  <a:srgbClr val="55136C"/>
                </a:solidFill>
                <a:latin typeface="Arial"/>
                <a:cs typeface="Arial"/>
              </a:rPr>
              <a:t>loans,</a:t>
            </a:r>
            <a:r>
              <a:rPr sz="3050" b="1" spc="60" dirty="0">
                <a:solidFill>
                  <a:srgbClr val="55136C"/>
                </a:solidFill>
                <a:latin typeface="Arial"/>
                <a:cs typeface="Arial"/>
              </a:rPr>
              <a:t> </a:t>
            </a:r>
            <a:r>
              <a:rPr sz="3050" b="1" spc="90" dirty="0">
                <a:solidFill>
                  <a:srgbClr val="55136C"/>
                </a:solidFill>
                <a:latin typeface="Arial"/>
                <a:cs typeface="Arial"/>
              </a:rPr>
              <a:t>debt</a:t>
            </a:r>
            <a:r>
              <a:rPr sz="3050" b="1" spc="60" dirty="0">
                <a:solidFill>
                  <a:srgbClr val="55136C"/>
                </a:solidFill>
                <a:latin typeface="Arial"/>
                <a:cs typeface="Arial"/>
              </a:rPr>
              <a:t> </a:t>
            </a:r>
            <a:r>
              <a:rPr sz="3050" b="1" spc="-55" dirty="0">
                <a:solidFill>
                  <a:srgbClr val="55136C"/>
                </a:solidFill>
                <a:latin typeface="Arial"/>
                <a:cs typeface="Arial"/>
              </a:rPr>
              <a:t>r</a:t>
            </a:r>
            <a:r>
              <a:rPr sz="3050" b="1" spc="5" dirty="0">
                <a:solidFill>
                  <a:srgbClr val="55136C"/>
                </a:solidFill>
                <a:latin typeface="Arial"/>
                <a:cs typeface="Arial"/>
              </a:rPr>
              <a:t>el</a:t>
            </a:r>
            <a:r>
              <a:rPr sz="3050" b="1" spc="30" dirty="0">
                <a:solidFill>
                  <a:srgbClr val="55136C"/>
                </a:solidFill>
                <a:latin typeface="Arial"/>
                <a:cs typeface="Arial"/>
              </a:rPr>
              <a:t>ief,</a:t>
            </a:r>
            <a:endParaRPr sz="3050">
              <a:latin typeface="Arial"/>
              <a:cs typeface="Arial"/>
            </a:endParaRPr>
          </a:p>
        </p:txBody>
      </p:sp>
      <p:sp>
        <p:nvSpPr>
          <p:cNvPr id="6" name="object 6"/>
          <p:cNvSpPr txBox="1"/>
          <p:nvPr/>
        </p:nvSpPr>
        <p:spPr>
          <a:xfrm>
            <a:off x="800242" y="4641527"/>
            <a:ext cx="6443980" cy="1699260"/>
          </a:xfrm>
          <a:prstGeom prst="rect">
            <a:avLst/>
          </a:prstGeom>
        </p:spPr>
        <p:txBody>
          <a:bodyPr vert="horz" wrap="square" lIns="0" tIns="216535" rIns="0" bIns="0" rtlCol="0">
            <a:spAutoFit/>
          </a:bodyPr>
          <a:lstStyle/>
          <a:p>
            <a:pPr marL="415925">
              <a:lnSpc>
                <a:spcPct val="100000"/>
              </a:lnSpc>
              <a:spcBef>
                <a:spcPts val="1705"/>
              </a:spcBef>
            </a:pPr>
            <a:r>
              <a:rPr sz="3050" b="1" spc="90" dirty="0">
                <a:solidFill>
                  <a:srgbClr val="55136C"/>
                </a:solidFill>
                <a:latin typeface="Arial"/>
                <a:cs typeface="Arial"/>
              </a:rPr>
              <a:t>debt</a:t>
            </a:r>
            <a:r>
              <a:rPr sz="3050" b="1" spc="40" dirty="0">
                <a:solidFill>
                  <a:srgbClr val="55136C"/>
                </a:solidFill>
                <a:latin typeface="Arial"/>
                <a:cs typeface="Arial"/>
              </a:rPr>
              <a:t> </a:t>
            </a:r>
            <a:r>
              <a:rPr sz="3050" b="1" spc="45" dirty="0">
                <a:solidFill>
                  <a:srgbClr val="55136C"/>
                </a:solidFill>
                <a:latin typeface="Arial"/>
                <a:cs typeface="Arial"/>
              </a:rPr>
              <a:t>deferment</a:t>
            </a:r>
            <a:endParaRPr sz="3050">
              <a:latin typeface="Arial"/>
              <a:cs typeface="Arial"/>
            </a:endParaRPr>
          </a:p>
          <a:p>
            <a:pPr marL="12700">
              <a:lnSpc>
                <a:spcPct val="100000"/>
              </a:lnSpc>
              <a:spcBef>
                <a:spcPts val="2390"/>
              </a:spcBef>
            </a:pPr>
            <a:r>
              <a:rPr sz="4600" b="1" spc="160" dirty="0">
                <a:solidFill>
                  <a:srgbClr val="6EC038"/>
                </a:solidFill>
                <a:latin typeface="Arial"/>
                <a:cs typeface="Arial"/>
              </a:rPr>
              <a:t>8</a:t>
            </a:r>
            <a:r>
              <a:rPr sz="4600" b="1" spc="-375" dirty="0">
                <a:solidFill>
                  <a:srgbClr val="6EC038"/>
                </a:solidFill>
                <a:latin typeface="Arial"/>
                <a:cs typeface="Arial"/>
              </a:rPr>
              <a:t> </a:t>
            </a:r>
            <a:r>
              <a:rPr sz="3050" b="1" spc="15" dirty="0">
                <a:solidFill>
                  <a:srgbClr val="6EC038"/>
                </a:solidFill>
                <a:latin typeface="Arial"/>
                <a:cs typeface="Arial"/>
              </a:rPr>
              <a:t>Moving</a:t>
            </a:r>
            <a:r>
              <a:rPr sz="3050" b="1" spc="60" dirty="0">
                <a:solidFill>
                  <a:srgbClr val="6EC038"/>
                </a:solidFill>
                <a:latin typeface="Arial"/>
                <a:cs typeface="Arial"/>
              </a:rPr>
              <a:t> </a:t>
            </a:r>
            <a:r>
              <a:rPr sz="3050" b="1" spc="-145" dirty="0">
                <a:solidFill>
                  <a:srgbClr val="6EC038"/>
                </a:solidFill>
                <a:latin typeface="Arial"/>
                <a:cs typeface="Arial"/>
              </a:rPr>
              <a:t>business</a:t>
            </a:r>
            <a:r>
              <a:rPr sz="3050" b="1" spc="60" dirty="0">
                <a:solidFill>
                  <a:srgbClr val="6EC038"/>
                </a:solidFill>
                <a:latin typeface="Arial"/>
                <a:cs typeface="Arial"/>
              </a:rPr>
              <a:t> </a:t>
            </a:r>
            <a:r>
              <a:rPr sz="3050" b="1" spc="-30" dirty="0">
                <a:solidFill>
                  <a:srgbClr val="6EC038"/>
                </a:solidFill>
                <a:latin typeface="Arial"/>
                <a:cs typeface="Arial"/>
              </a:rPr>
              <a:t>and</a:t>
            </a:r>
            <a:r>
              <a:rPr sz="3050" b="1" spc="60" dirty="0">
                <a:solidFill>
                  <a:srgbClr val="6EC038"/>
                </a:solidFill>
                <a:latin typeface="Arial"/>
                <a:cs typeface="Arial"/>
              </a:rPr>
              <a:t> </a:t>
            </a:r>
            <a:r>
              <a:rPr sz="3050" b="1" spc="-40" dirty="0">
                <a:solidFill>
                  <a:srgbClr val="6EC038"/>
                </a:solidFill>
                <a:latin typeface="Arial"/>
                <a:cs typeface="Arial"/>
              </a:rPr>
              <a:t>sta</a:t>
            </a:r>
            <a:r>
              <a:rPr sz="3050" b="1" spc="-90" dirty="0">
                <a:solidFill>
                  <a:srgbClr val="6EC038"/>
                </a:solidFill>
                <a:latin typeface="Arial"/>
                <a:cs typeface="Arial"/>
              </a:rPr>
              <a:t>f</a:t>
            </a:r>
            <a:r>
              <a:rPr sz="3050" b="1" spc="60" dirty="0">
                <a:solidFill>
                  <a:srgbClr val="6EC038"/>
                </a:solidFill>
                <a:latin typeface="Arial"/>
                <a:cs typeface="Arial"/>
              </a:rPr>
              <a:t>f </a:t>
            </a:r>
            <a:r>
              <a:rPr sz="3050" b="1" spc="-50" dirty="0">
                <a:solidFill>
                  <a:srgbClr val="6EC038"/>
                </a:solidFill>
                <a:latin typeface="Arial"/>
                <a:cs typeface="Arial"/>
              </a:rPr>
              <a:t>onl</a:t>
            </a:r>
            <a:r>
              <a:rPr sz="3050" b="1" spc="-30" dirty="0">
                <a:solidFill>
                  <a:srgbClr val="6EC038"/>
                </a:solidFill>
                <a:latin typeface="Arial"/>
                <a:cs typeface="Arial"/>
              </a:rPr>
              <a:t>ine</a:t>
            </a:r>
            <a:endParaRPr sz="305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65846" y="410270"/>
            <a:ext cx="8901430" cy="1188085"/>
          </a:xfrm>
          <a:custGeom>
            <a:avLst/>
            <a:gdLst/>
            <a:ahLst/>
            <a:cxnLst/>
            <a:rect l="l" t="t" r="r" b="b"/>
            <a:pathLst>
              <a:path w="8901430" h="1188085">
                <a:moveTo>
                  <a:pt x="0" y="1187949"/>
                </a:moveTo>
                <a:lnTo>
                  <a:pt x="8901113" y="1187949"/>
                </a:lnTo>
                <a:lnTo>
                  <a:pt x="8901113" y="0"/>
                </a:lnTo>
                <a:lnTo>
                  <a:pt x="0" y="0"/>
                </a:lnTo>
                <a:lnTo>
                  <a:pt x="0" y="1187949"/>
                </a:lnTo>
                <a:close/>
              </a:path>
            </a:pathLst>
          </a:custGeom>
          <a:solidFill>
            <a:srgbClr val="EDB009"/>
          </a:solidFill>
        </p:spPr>
        <p:txBody>
          <a:bodyPr wrap="square" lIns="0" tIns="0" rIns="0" bIns="0" rtlCol="0"/>
          <a:lstStyle/>
          <a:p>
            <a:endParaRPr/>
          </a:p>
        </p:txBody>
      </p:sp>
      <p:sp>
        <p:nvSpPr>
          <p:cNvPr id="3" name="object 3"/>
          <p:cNvSpPr txBox="1">
            <a:spLocks noGrp="1"/>
          </p:cNvSpPr>
          <p:nvPr>
            <p:ph type="title"/>
          </p:nvPr>
        </p:nvSpPr>
        <p:spPr>
          <a:xfrm>
            <a:off x="1320266" y="421573"/>
            <a:ext cx="8013700" cy="1122045"/>
          </a:xfrm>
          <a:prstGeom prst="rect">
            <a:avLst/>
          </a:prstGeom>
        </p:spPr>
        <p:txBody>
          <a:bodyPr vert="horz" wrap="square" lIns="0" tIns="71755" rIns="0" bIns="0" rtlCol="0">
            <a:spAutoFit/>
          </a:bodyPr>
          <a:lstStyle/>
          <a:p>
            <a:pPr marL="12700" marR="5080">
              <a:lnSpc>
                <a:spcPts val="4120"/>
              </a:lnSpc>
              <a:spcBef>
                <a:spcPts val="565"/>
              </a:spcBef>
            </a:pPr>
            <a:r>
              <a:rPr sz="3750" spc="40" dirty="0">
                <a:solidFill>
                  <a:srgbClr val="175779"/>
                </a:solidFill>
              </a:rPr>
              <a:t>Wh</a:t>
            </a:r>
            <a:r>
              <a:rPr sz="3750" spc="-10" dirty="0">
                <a:solidFill>
                  <a:srgbClr val="175779"/>
                </a:solidFill>
              </a:rPr>
              <a:t>a</a:t>
            </a:r>
            <a:r>
              <a:rPr sz="3750" spc="25" dirty="0">
                <a:solidFill>
                  <a:srgbClr val="175779"/>
                </a:solidFill>
              </a:rPr>
              <a:t>t</a:t>
            </a:r>
            <a:r>
              <a:rPr sz="3750" spc="-105" dirty="0">
                <a:solidFill>
                  <a:srgbClr val="175779"/>
                </a:solidFill>
              </a:rPr>
              <a:t> </a:t>
            </a:r>
            <a:r>
              <a:rPr sz="3750" spc="-215" dirty="0">
                <a:solidFill>
                  <a:srgbClr val="175779"/>
                </a:solidFill>
              </a:rPr>
              <a:t>Business</a:t>
            </a:r>
            <a:r>
              <a:rPr sz="3750" spc="-105" dirty="0">
                <a:solidFill>
                  <a:srgbClr val="175779"/>
                </a:solidFill>
              </a:rPr>
              <a:t> </a:t>
            </a:r>
            <a:r>
              <a:rPr sz="3750" spc="-445" dirty="0">
                <a:solidFill>
                  <a:srgbClr val="175779"/>
                </a:solidFill>
              </a:rPr>
              <a:t>L</a:t>
            </a:r>
            <a:r>
              <a:rPr sz="3750" spc="45" dirty="0">
                <a:solidFill>
                  <a:srgbClr val="175779"/>
                </a:solidFill>
              </a:rPr>
              <a:t>e</a:t>
            </a:r>
            <a:r>
              <a:rPr sz="3750" spc="-75" dirty="0">
                <a:solidFill>
                  <a:srgbClr val="175779"/>
                </a:solidFill>
              </a:rPr>
              <a:t>aders</a:t>
            </a:r>
            <a:r>
              <a:rPr sz="3750" spc="-175" dirty="0">
                <a:solidFill>
                  <a:srgbClr val="175779"/>
                </a:solidFill>
              </a:rPr>
              <a:t> </a:t>
            </a:r>
            <a:r>
              <a:rPr sz="3750" spc="-100" dirty="0">
                <a:solidFill>
                  <a:srgbClr val="175779"/>
                </a:solidFill>
              </a:rPr>
              <a:t>A</a:t>
            </a:r>
            <a:r>
              <a:rPr sz="3750" spc="-125" dirty="0">
                <a:solidFill>
                  <a:srgbClr val="175779"/>
                </a:solidFill>
              </a:rPr>
              <a:t>r</a:t>
            </a:r>
            <a:r>
              <a:rPr sz="3750" spc="70" dirty="0">
                <a:solidFill>
                  <a:srgbClr val="175779"/>
                </a:solidFill>
              </a:rPr>
              <a:t>e</a:t>
            </a:r>
            <a:r>
              <a:rPr sz="3750" spc="-105" dirty="0">
                <a:solidFill>
                  <a:srgbClr val="175779"/>
                </a:solidFill>
              </a:rPr>
              <a:t> </a:t>
            </a:r>
            <a:r>
              <a:rPr sz="3750" spc="20" dirty="0">
                <a:solidFill>
                  <a:srgbClr val="175779"/>
                </a:solidFill>
              </a:rPr>
              <a:t>Doing</a:t>
            </a:r>
            <a:r>
              <a:rPr sz="3750" spc="-105" dirty="0">
                <a:solidFill>
                  <a:srgbClr val="175779"/>
                </a:solidFill>
              </a:rPr>
              <a:t> </a:t>
            </a:r>
            <a:r>
              <a:rPr sz="3750" spc="10" dirty="0">
                <a:solidFill>
                  <a:srgbClr val="175779"/>
                </a:solidFill>
              </a:rPr>
              <a:t>to  </a:t>
            </a:r>
            <a:r>
              <a:rPr sz="3750" spc="-120" dirty="0">
                <a:solidFill>
                  <a:srgbClr val="175779"/>
                </a:solidFill>
              </a:rPr>
              <a:t>Survive</a:t>
            </a:r>
            <a:r>
              <a:rPr sz="3750" spc="-110" dirty="0">
                <a:solidFill>
                  <a:srgbClr val="175779"/>
                </a:solidFill>
              </a:rPr>
              <a:t> </a:t>
            </a:r>
            <a:r>
              <a:rPr sz="3750" spc="-55" dirty="0">
                <a:solidFill>
                  <a:srgbClr val="175779"/>
                </a:solidFill>
              </a:rPr>
              <a:t>until</a:t>
            </a:r>
            <a:r>
              <a:rPr sz="3750" spc="-105" dirty="0">
                <a:solidFill>
                  <a:srgbClr val="175779"/>
                </a:solidFill>
              </a:rPr>
              <a:t> </a:t>
            </a:r>
            <a:r>
              <a:rPr sz="3750" spc="204" dirty="0">
                <a:solidFill>
                  <a:srgbClr val="175779"/>
                </a:solidFill>
              </a:rPr>
              <a:t>2022</a:t>
            </a:r>
            <a:endParaRPr sz="3750"/>
          </a:p>
        </p:txBody>
      </p:sp>
      <p:sp>
        <p:nvSpPr>
          <p:cNvPr id="4" name="object 4"/>
          <p:cNvSpPr txBox="1"/>
          <p:nvPr/>
        </p:nvSpPr>
        <p:spPr>
          <a:xfrm>
            <a:off x="1090363" y="1808420"/>
            <a:ext cx="7894320" cy="4671695"/>
          </a:xfrm>
          <a:prstGeom prst="rect">
            <a:avLst/>
          </a:prstGeom>
        </p:spPr>
        <p:txBody>
          <a:bodyPr vert="horz" wrap="square" lIns="0" tIns="305435" rIns="0" bIns="0" rtlCol="0">
            <a:spAutoFit/>
          </a:bodyPr>
          <a:lstStyle/>
          <a:p>
            <a:pPr marL="165100">
              <a:lnSpc>
                <a:spcPct val="100000"/>
              </a:lnSpc>
              <a:spcBef>
                <a:spcPts val="2405"/>
              </a:spcBef>
            </a:pPr>
            <a:r>
              <a:rPr sz="3850" b="1" spc="125" dirty="0">
                <a:solidFill>
                  <a:srgbClr val="175779"/>
                </a:solidFill>
                <a:latin typeface="Arial"/>
                <a:cs typeface="Arial"/>
              </a:rPr>
              <a:t>9</a:t>
            </a:r>
            <a:r>
              <a:rPr sz="3850" b="1" spc="55" dirty="0">
                <a:solidFill>
                  <a:srgbClr val="175779"/>
                </a:solidFill>
                <a:latin typeface="Arial"/>
                <a:cs typeface="Arial"/>
              </a:rPr>
              <a:t> </a:t>
            </a:r>
            <a:r>
              <a:rPr sz="2300" b="1" spc="-10" dirty="0">
                <a:solidFill>
                  <a:srgbClr val="175779"/>
                </a:solidFill>
                <a:latin typeface="Arial"/>
                <a:cs typeface="Arial"/>
              </a:rPr>
              <a:t>Maintaining</a:t>
            </a:r>
            <a:r>
              <a:rPr sz="2300" b="1" spc="35" dirty="0">
                <a:solidFill>
                  <a:srgbClr val="175779"/>
                </a:solidFill>
                <a:latin typeface="Arial"/>
                <a:cs typeface="Arial"/>
              </a:rPr>
              <a:t> </a:t>
            </a:r>
            <a:r>
              <a:rPr sz="2300" b="1" spc="-35" dirty="0">
                <a:solidFill>
                  <a:srgbClr val="175779"/>
                </a:solidFill>
                <a:latin typeface="Arial"/>
                <a:cs typeface="Arial"/>
              </a:rPr>
              <a:t>staffing</a:t>
            </a:r>
            <a:r>
              <a:rPr sz="2300" b="1" spc="35" dirty="0">
                <a:solidFill>
                  <a:srgbClr val="175779"/>
                </a:solidFill>
                <a:latin typeface="Arial"/>
                <a:cs typeface="Arial"/>
              </a:rPr>
              <a:t> </a:t>
            </a:r>
            <a:r>
              <a:rPr sz="2300" b="1" spc="-60" dirty="0">
                <a:solidFill>
                  <a:srgbClr val="175779"/>
                </a:solidFill>
                <a:latin typeface="Arial"/>
                <a:cs typeface="Arial"/>
              </a:rPr>
              <a:t>levels</a:t>
            </a:r>
            <a:endParaRPr sz="2300">
              <a:latin typeface="Arial"/>
              <a:cs typeface="Arial"/>
            </a:endParaRPr>
          </a:p>
          <a:p>
            <a:pPr marL="29209">
              <a:lnSpc>
                <a:spcPct val="100000"/>
              </a:lnSpc>
              <a:spcBef>
                <a:spcPts val="2305"/>
              </a:spcBef>
            </a:pPr>
            <a:r>
              <a:rPr sz="3850" b="1" spc="125" dirty="0">
                <a:solidFill>
                  <a:srgbClr val="956E02"/>
                </a:solidFill>
                <a:latin typeface="Arial"/>
                <a:cs typeface="Arial"/>
              </a:rPr>
              <a:t>10</a:t>
            </a:r>
            <a:r>
              <a:rPr sz="3850" b="1" spc="-390" dirty="0">
                <a:solidFill>
                  <a:srgbClr val="956E02"/>
                </a:solidFill>
                <a:latin typeface="Arial"/>
                <a:cs typeface="Arial"/>
              </a:rPr>
              <a:t> </a:t>
            </a:r>
            <a:r>
              <a:rPr sz="2300" b="1" spc="-75" dirty="0">
                <a:solidFill>
                  <a:srgbClr val="956E02"/>
                </a:solidFill>
                <a:latin typeface="Arial"/>
                <a:cs typeface="Arial"/>
              </a:rPr>
              <a:t>Survival</a:t>
            </a:r>
            <a:r>
              <a:rPr sz="2300" b="1" spc="40" dirty="0">
                <a:solidFill>
                  <a:srgbClr val="956E02"/>
                </a:solidFill>
                <a:latin typeface="Arial"/>
                <a:cs typeface="Arial"/>
              </a:rPr>
              <a:t> </a:t>
            </a:r>
            <a:r>
              <a:rPr sz="2300" b="1" spc="5" dirty="0">
                <a:solidFill>
                  <a:srgbClr val="956E02"/>
                </a:solidFill>
                <a:latin typeface="Arial"/>
                <a:cs typeface="Arial"/>
              </a:rPr>
              <a:t>mode</a:t>
            </a:r>
            <a:r>
              <a:rPr sz="2300" b="1" spc="40" dirty="0">
                <a:solidFill>
                  <a:srgbClr val="956E02"/>
                </a:solidFill>
                <a:latin typeface="Arial"/>
                <a:cs typeface="Arial"/>
              </a:rPr>
              <a:t> </a:t>
            </a:r>
            <a:r>
              <a:rPr sz="2300" b="1" spc="-15" dirty="0">
                <a:solidFill>
                  <a:srgbClr val="956E02"/>
                </a:solidFill>
                <a:latin typeface="Arial"/>
                <a:cs typeface="Arial"/>
              </a:rPr>
              <a:t>unt</a:t>
            </a:r>
            <a:r>
              <a:rPr sz="2300" b="1" spc="-45" dirty="0">
                <a:solidFill>
                  <a:srgbClr val="956E02"/>
                </a:solidFill>
                <a:latin typeface="Arial"/>
                <a:cs typeface="Arial"/>
              </a:rPr>
              <a:t>il</a:t>
            </a:r>
            <a:r>
              <a:rPr sz="2300" b="1" spc="40" dirty="0">
                <a:solidFill>
                  <a:srgbClr val="956E02"/>
                </a:solidFill>
                <a:latin typeface="Arial"/>
                <a:cs typeface="Arial"/>
              </a:rPr>
              <a:t> </a:t>
            </a:r>
            <a:r>
              <a:rPr sz="2300" b="1" spc="80" dirty="0">
                <a:solidFill>
                  <a:srgbClr val="956E02"/>
                </a:solidFill>
                <a:latin typeface="Arial"/>
                <a:cs typeface="Arial"/>
              </a:rPr>
              <a:t>2022</a:t>
            </a:r>
            <a:endParaRPr sz="2300">
              <a:latin typeface="Arial"/>
              <a:cs typeface="Arial"/>
            </a:endParaRPr>
          </a:p>
          <a:p>
            <a:pPr marL="798195" marR="5080" indent="-692150">
              <a:lnSpc>
                <a:spcPct val="113900"/>
              </a:lnSpc>
              <a:spcBef>
                <a:spcPts val="1705"/>
              </a:spcBef>
            </a:pPr>
            <a:r>
              <a:rPr sz="3850" b="1" spc="125" dirty="0">
                <a:solidFill>
                  <a:srgbClr val="E2B801"/>
                </a:solidFill>
                <a:latin typeface="Arial"/>
                <a:cs typeface="Arial"/>
              </a:rPr>
              <a:t>11</a:t>
            </a:r>
            <a:r>
              <a:rPr sz="3850" b="1" spc="-390" dirty="0">
                <a:solidFill>
                  <a:srgbClr val="E2B801"/>
                </a:solidFill>
                <a:latin typeface="Arial"/>
                <a:cs typeface="Arial"/>
              </a:rPr>
              <a:t> </a:t>
            </a:r>
            <a:r>
              <a:rPr sz="2300" b="1" spc="-65" dirty="0">
                <a:solidFill>
                  <a:srgbClr val="E2B801"/>
                </a:solidFill>
                <a:latin typeface="Arial"/>
                <a:cs typeface="Arial"/>
              </a:rPr>
              <a:t>Advocacy</a:t>
            </a:r>
            <a:r>
              <a:rPr sz="2300" b="1" spc="40" dirty="0">
                <a:solidFill>
                  <a:srgbClr val="E2B801"/>
                </a:solidFill>
                <a:latin typeface="Arial"/>
                <a:cs typeface="Arial"/>
              </a:rPr>
              <a:t> </a:t>
            </a:r>
            <a:r>
              <a:rPr sz="2300" b="1" spc="10" dirty="0">
                <a:solidFill>
                  <a:srgbClr val="E2B801"/>
                </a:solidFill>
                <a:latin typeface="Arial"/>
                <a:cs typeface="Arial"/>
              </a:rPr>
              <a:t>for</a:t>
            </a:r>
            <a:r>
              <a:rPr sz="2300" b="1" spc="45" dirty="0">
                <a:solidFill>
                  <a:srgbClr val="E2B801"/>
                </a:solidFill>
                <a:latin typeface="Arial"/>
                <a:cs typeface="Arial"/>
              </a:rPr>
              <a:t> </a:t>
            </a:r>
            <a:r>
              <a:rPr sz="2300" b="1" spc="-75" dirty="0">
                <a:solidFill>
                  <a:srgbClr val="E2B801"/>
                </a:solidFill>
                <a:latin typeface="Arial"/>
                <a:cs typeface="Arial"/>
              </a:rPr>
              <a:t>Passenger</a:t>
            </a:r>
            <a:r>
              <a:rPr sz="2300" b="1" spc="40" dirty="0">
                <a:solidFill>
                  <a:srgbClr val="E2B801"/>
                </a:solidFill>
                <a:latin typeface="Arial"/>
                <a:cs typeface="Arial"/>
              </a:rPr>
              <a:t> </a:t>
            </a:r>
            <a:r>
              <a:rPr sz="2300" b="1" spc="-105" dirty="0">
                <a:solidFill>
                  <a:srgbClr val="E2B801"/>
                </a:solidFill>
                <a:latin typeface="Arial"/>
                <a:cs typeface="Arial"/>
              </a:rPr>
              <a:t>Vessel</a:t>
            </a:r>
            <a:r>
              <a:rPr sz="2300" b="1" spc="45" dirty="0">
                <a:solidFill>
                  <a:srgbClr val="E2B801"/>
                </a:solidFill>
                <a:latin typeface="Arial"/>
                <a:cs typeface="Arial"/>
              </a:rPr>
              <a:t> </a:t>
            </a:r>
            <a:r>
              <a:rPr sz="2300" b="1" spc="-90" dirty="0">
                <a:solidFill>
                  <a:srgbClr val="E2B801"/>
                </a:solidFill>
                <a:latin typeface="Arial"/>
                <a:cs typeface="Arial"/>
              </a:rPr>
              <a:t>Services</a:t>
            </a:r>
            <a:r>
              <a:rPr sz="2300" b="1" spc="40" dirty="0">
                <a:solidFill>
                  <a:srgbClr val="E2B801"/>
                </a:solidFill>
                <a:latin typeface="Arial"/>
                <a:cs typeface="Arial"/>
              </a:rPr>
              <a:t> </a:t>
            </a:r>
            <a:r>
              <a:rPr sz="2300" b="1" spc="-15" dirty="0">
                <a:solidFill>
                  <a:srgbClr val="E2B801"/>
                </a:solidFill>
                <a:latin typeface="Arial"/>
                <a:cs typeface="Arial"/>
              </a:rPr>
              <a:t>Act</a:t>
            </a:r>
            <a:r>
              <a:rPr sz="2300" b="1" spc="45" dirty="0">
                <a:solidFill>
                  <a:srgbClr val="E2B801"/>
                </a:solidFill>
                <a:latin typeface="Arial"/>
                <a:cs typeface="Arial"/>
              </a:rPr>
              <a:t> </a:t>
            </a:r>
            <a:r>
              <a:rPr sz="2300" b="1" spc="20" dirty="0">
                <a:solidFill>
                  <a:srgbClr val="E2B801"/>
                </a:solidFill>
                <a:latin typeface="Arial"/>
                <a:cs typeface="Arial"/>
              </a:rPr>
              <a:t>of</a:t>
            </a:r>
            <a:r>
              <a:rPr sz="2300" b="1" spc="40" dirty="0">
                <a:solidFill>
                  <a:srgbClr val="E2B801"/>
                </a:solidFill>
                <a:latin typeface="Arial"/>
                <a:cs typeface="Arial"/>
              </a:rPr>
              <a:t> </a:t>
            </a:r>
            <a:r>
              <a:rPr sz="2300" b="1" spc="80" dirty="0">
                <a:solidFill>
                  <a:srgbClr val="E2B801"/>
                </a:solidFill>
                <a:latin typeface="Arial"/>
                <a:cs typeface="Arial"/>
              </a:rPr>
              <a:t>1886 </a:t>
            </a:r>
            <a:r>
              <a:rPr sz="2300" b="1" spc="-625" dirty="0">
                <a:solidFill>
                  <a:srgbClr val="E2B801"/>
                </a:solidFill>
                <a:latin typeface="Arial"/>
                <a:cs typeface="Arial"/>
              </a:rPr>
              <a:t> </a:t>
            </a:r>
            <a:r>
              <a:rPr sz="2300" b="1" spc="-15" dirty="0">
                <a:solidFill>
                  <a:srgbClr val="E2B801"/>
                </a:solidFill>
                <a:latin typeface="Arial"/>
                <a:cs typeface="Arial"/>
              </a:rPr>
              <a:t>waiver</a:t>
            </a:r>
            <a:endParaRPr sz="2300">
              <a:latin typeface="Arial"/>
              <a:cs typeface="Arial"/>
            </a:endParaRPr>
          </a:p>
          <a:p>
            <a:pPr marL="718820" indent="-663575">
              <a:lnSpc>
                <a:spcPct val="100000"/>
              </a:lnSpc>
              <a:spcBef>
                <a:spcPts val="320"/>
              </a:spcBef>
              <a:buSzPct val="167391"/>
              <a:buAutoNum type="arabicPlain" startAt="12"/>
              <a:tabLst>
                <a:tab pos="719455" algn="l"/>
              </a:tabLst>
            </a:pPr>
            <a:r>
              <a:rPr sz="2300" b="1" spc="-55" dirty="0">
                <a:solidFill>
                  <a:srgbClr val="9D45B8"/>
                </a:solidFill>
                <a:latin typeface="Arial"/>
                <a:cs typeface="Arial"/>
              </a:rPr>
              <a:t>Increased</a:t>
            </a:r>
            <a:r>
              <a:rPr sz="2300" b="1" spc="35" dirty="0">
                <a:solidFill>
                  <a:srgbClr val="9D45B8"/>
                </a:solidFill>
                <a:latin typeface="Arial"/>
                <a:cs typeface="Arial"/>
              </a:rPr>
              <a:t> </a:t>
            </a:r>
            <a:r>
              <a:rPr sz="2300" b="1" spc="-20" dirty="0">
                <a:solidFill>
                  <a:srgbClr val="9D45B8"/>
                </a:solidFill>
                <a:latin typeface="Arial"/>
                <a:cs typeface="Arial"/>
              </a:rPr>
              <a:t>workforce</a:t>
            </a:r>
            <a:r>
              <a:rPr sz="2300" b="1" spc="40" dirty="0">
                <a:solidFill>
                  <a:srgbClr val="9D45B8"/>
                </a:solidFill>
                <a:latin typeface="Arial"/>
                <a:cs typeface="Arial"/>
              </a:rPr>
              <a:t> </a:t>
            </a:r>
            <a:r>
              <a:rPr sz="2300" b="1" spc="-20" dirty="0">
                <a:solidFill>
                  <a:srgbClr val="9D45B8"/>
                </a:solidFill>
                <a:latin typeface="Arial"/>
                <a:cs typeface="Arial"/>
              </a:rPr>
              <a:t>training</a:t>
            </a:r>
            <a:endParaRPr sz="2300">
              <a:latin typeface="Arial"/>
              <a:cs typeface="Arial"/>
            </a:endParaRPr>
          </a:p>
          <a:p>
            <a:pPr marL="675005" indent="-662940">
              <a:lnSpc>
                <a:spcPct val="100000"/>
              </a:lnSpc>
              <a:spcBef>
                <a:spcPts val="2805"/>
              </a:spcBef>
              <a:buSzPct val="167391"/>
              <a:buAutoNum type="arabicPlain" startAt="12"/>
              <a:tabLst>
                <a:tab pos="675640" algn="l"/>
              </a:tabLst>
            </a:pPr>
            <a:r>
              <a:rPr sz="2300" b="1" spc="-20" dirty="0">
                <a:solidFill>
                  <a:srgbClr val="AE1916"/>
                </a:solidFill>
                <a:latin typeface="Arial"/>
                <a:cs typeface="Arial"/>
              </a:rPr>
              <a:t>Continued</a:t>
            </a:r>
            <a:r>
              <a:rPr sz="2300" b="1" spc="35" dirty="0">
                <a:solidFill>
                  <a:srgbClr val="AE1916"/>
                </a:solidFill>
                <a:latin typeface="Arial"/>
                <a:cs typeface="Arial"/>
              </a:rPr>
              <a:t> </a:t>
            </a:r>
            <a:r>
              <a:rPr sz="2300" b="1" spc="-105" dirty="0">
                <a:solidFill>
                  <a:srgbClr val="AE1916"/>
                </a:solidFill>
                <a:latin typeface="Arial"/>
                <a:cs typeface="Arial"/>
              </a:rPr>
              <a:t>use</a:t>
            </a:r>
            <a:r>
              <a:rPr sz="2300" b="1" spc="35" dirty="0">
                <a:solidFill>
                  <a:srgbClr val="AE1916"/>
                </a:solidFill>
                <a:latin typeface="Arial"/>
                <a:cs typeface="Arial"/>
              </a:rPr>
              <a:t> </a:t>
            </a:r>
            <a:r>
              <a:rPr sz="2300" b="1" spc="20" dirty="0">
                <a:solidFill>
                  <a:srgbClr val="AE1916"/>
                </a:solidFill>
                <a:latin typeface="Arial"/>
                <a:cs typeface="Arial"/>
              </a:rPr>
              <a:t>of</a:t>
            </a:r>
            <a:r>
              <a:rPr sz="2300" b="1" spc="30" dirty="0">
                <a:solidFill>
                  <a:srgbClr val="AE1916"/>
                </a:solidFill>
                <a:latin typeface="Arial"/>
                <a:cs typeface="Arial"/>
              </a:rPr>
              <a:t> </a:t>
            </a:r>
            <a:r>
              <a:rPr sz="2300" b="1" spc="-130" dirty="0">
                <a:solidFill>
                  <a:srgbClr val="AE1916"/>
                </a:solidFill>
                <a:latin typeface="Arial"/>
                <a:cs typeface="Arial"/>
              </a:rPr>
              <a:t>masks</a:t>
            </a:r>
            <a:r>
              <a:rPr sz="2300" b="1" spc="35" dirty="0">
                <a:solidFill>
                  <a:srgbClr val="AE1916"/>
                </a:solidFill>
                <a:latin typeface="Arial"/>
                <a:cs typeface="Arial"/>
              </a:rPr>
              <a:t> </a:t>
            </a:r>
            <a:r>
              <a:rPr sz="2300" b="1" spc="40" dirty="0">
                <a:solidFill>
                  <a:srgbClr val="AE1916"/>
                </a:solidFill>
                <a:latin typeface="Arial"/>
                <a:cs typeface="Arial"/>
              </a:rPr>
              <a:t>&amp;</a:t>
            </a:r>
            <a:r>
              <a:rPr sz="2300" b="1" spc="35" dirty="0">
                <a:solidFill>
                  <a:srgbClr val="AE1916"/>
                </a:solidFill>
                <a:latin typeface="Arial"/>
                <a:cs typeface="Arial"/>
              </a:rPr>
              <a:t> </a:t>
            </a:r>
            <a:r>
              <a:rPr sz="2300" b="1" spc="-10" dirty="0">
                <a:solidFill>
                  <a:srgbClr val="AE1916"/>
                </a:solidFill>
                <a:latin typeface="Arial"/>
                <a:cs typeface="Arial"/>
              </a:rPr>
              <a:t>testing</a:t>
            </a:r>
            <a:endParaRPr sz="23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18268"/>
            <a:ext cx="9966960" cy="1112520"/>
          </a:xfrm>
          <a:custGeom>
            <a:avLst/>
            <a:gdLst/>
            <a:ahLst/>
            <a:cxnLst/>
            <a:rect l="l" t="t" r="r" b="b"/>
            <a:pathLst>
              <a:path w="9966960" h="1112520">
                <a:moveTo>
                  <a:pt x="0" y="0"/>
                </a:moveTo>
                <a:lnTo>
                  <a:pt x="0" y="1111954"/>
                </a:lnTo>
                <a:lnTo>
                  <a:pt x="9966959" y="1111954"/>
                </a:lnTo>
                <a:lnTo>
                  <a:pt x="9966959" y="0"/>
                </a:lnTo>
                <a:lnTo>
                  <a:pt x="0" y="0"/>
                </a:lnTo>
                <a:close/>
              </a:path>
            </a:pathLst>
          </a:custGeom>
          <a:solidFill>
            <a:srgbClr val="B7D7FC"/>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433705">
              <a:lnSpc>
                <a:spcPct val="100000"/>
              </a:lnSpc>
              <a:spcBef>
                <a:spcPts val="100"/>
              </a:spcBef>
            </a:pPr>
            <a:r>
              <a:rPr spc="-5" dirty="0"/>
              <a:t>Getting</a:t>
            </a:r>
            <a:r>
              <a:rPr spc="-95" dirty="0"/>
              <a:t> </a:t>
            </a:r>
            <a:r>
              <a:rPr spc="5" dirty="0"/>
              <a:t>to</a:t>
            </a:r>
            <a:r>
              <a:rPr spc="-95" dirty="0"/>
              <a:t> </a:t>
            </a:r>
            <a:r>
              <a:rPr spc="114" dirty="0"/>
              <a:t>2022:</a:t>
            </a:r>
            <a:r>
              <a:rPr spc="-95" dirty="0"/>
              <a:t> </a:t>
            </a:r>
            <a:r>
              <a:rPr spc="-135" dirty="0"/>
              <a:t>Short-Term</a:t>
            </a:r>
            <a:r>
              <a:rPr spc="-95" dirty="0"/>
              <a:t> Southeast</a:t>
            </a:r>
            <a:r>
              <a:rPr spc="-155" dirty="0"/>
              <a:t> </a:t>
            </a:r>
            <a:r>
              <a:rPr spc="-100" dirty="0"/>
              <a:t>Alaska</a:t>
            </a:r>
          </a:p>
        </p:txBody>
      </p:sp>
      <p:sp>
        <p:nvSpPr>
          <p:cNvPr id="4" name="object 4"/>
          <p:cNvSpPr txBox="1"/>
          <p:nvPr/>
        </p:nvSpPr>
        <p:spPr>
          <a:xfrm>
            <a:off x="775897" y="817412"/>
            <a:ext cx="5482590" cy="528955"/>
          </a:xfrm>
          <a:prstGeom prst="rect">
            <a:avLst/>
          </a:prstGeom>
        </p:spPr>
        <p:txBody>
          <a:bodyPr vert="horz" wrap="square" lIns="0" tIns="12700" rIns="0" bIns="0" rtlCol="0">
            <a:spAutoFit/>
          </a:bodyPr>
          <a:lstStyle/>
          <a:p>
            <a:pPr marL="12700">
              <a:lnSpc>
                <a:spcPct val="100000"/>
              </a:lnSpc>
              <a:spcBef>
                <a:spcPts val="100"/>
              </a:spcBef>
            </a:pPr>
            <a:r>
              <a:rPr sz="3300" b="1" spc="-100" dirty="0">
                <a:solidFill>
                  <a:srgbClr val="D17F15"/>
                </a:solidFill>
                <a:latin typeface="Arial"/>
                <a:cs typeface="Arial"/>
              </a:rPr>
              <a:t>Resilience</a:t>
            </a:r>
            <a:r>
              <a:rPr sz="3300" b="1" spc="-120" dirty="0">
                <a:solidFill>
                  <a:srgbClr val="D17F15"/>
                </a:solidFill>
                <a:latin typeface="Arial"/>
                <a:cs typeface="Arial"/>
              </a:rPr>
              <a:t> </a:t>
            </a:r>
            <a:r>
              <a:rPr sz="3300" b="1" spc="-90" dirty="0">
                <a:solidFill>
                  <a:srgbClr val="D17F15"/>
                </a:solidFill>
                <a:latin typeface="Arial"/>
                <a:cs typeface="Arial"/>
              </a:rPr>
              <a:t>Plan</a:t>
            </a:r>
            <a:r>
              <a:rPr sz="3300" b="1" spc="-114" dirty="0">
                <a:solidFill>
                  <a:srgbClr val="D17F15"/>
                </a:solidFill>
                <a:latin typeface="Arial"/>
                <a:cs typeface="Arial"/>
              </a:rPr>
              <a:t> </a:t>
            </a:r>
            <a:r>
              <a:rPr sz="3300" b="1" spc="-60" dirty="0">
                <a:solidFill>
                  <a:srgbClr val="D17F15"/>
                </a:solidFill>
                <a:latin typeface="Arial"/>
                <a:cs typeface="Arial"/>
              </a:rPr>
              <a:t>Prioritization</a:t>
            </a:r>
            <a:endParaRPr sz="3300">
              <a:latin typeface="Arial"/>
              <a:cs typeface="Arial"/>
            </a:endParaRPr>
          </a:p>
        </p:txBody>
      </p:sp>
      <p:sp>
        <p:nvSpPr>
          <p:cNvPr id="5" name="object 5"/>
          <p:cNvSpPr/>
          <p:nvPr/>
        </p:nvSpPr>
        <p:spPr>
          <a:xfrm>
            <a:off x="9315456" y="1516382"/>
            <a:ext cx="0" cy="5600700"/>
          </a:xfrm>
          <a:custGeom>
            <a:avLst/>
            <a:gdLst/>
            <a:ahLst/>
            <a:cxnLst/>
            <a:rect l="l" t="t" r="r" b="b"/>
            <a:pathLst>
              <a:path h="5600700">
                <a:moveTo>
                  <a:pt x="0" y="0"/>
                </a:moveTo>
                <a:lnTo>
                  <a:pt x="0" y="5600703"/>
                </a:lnTo>
              </a:path>
            </a:pathLst>
          </a:custGeom>
          <a:ln w="3175">
            <a:solidFill>
              <a:srgbClr val="B8B8B8"/>
            </a:solidFill>
          </a:ln>
        </p:spPr>
        <p:txBody>
          <a:bodyPr wrap="square" lIns="0" tIns="0" rIns="0" bIns="0" rtlCol="0"/>
          <a:lstStyle/>
          <a:p>
            <a:endParaRPr/>
          </a:p>
        </p:txBody>
      </p:sp>
      <p:grpSp>
        <p:nvGrpSpPr>
          <p:cNvPr id="6" name="object 6"/>
          <p:cNvGrpSpPr/>
          <p:nvPr/>
        </p:nvGrpSpPr>
        <p:grpSpPr>
          <a:xfrm>
            <a:off x="8027890" y="1516382"/>
            <a:ext cx="1141730" cy="5600700"/>
            <a:chOff x="8027890" y="1516382"/>
            <a:chExt cx="1141730" cy="5600700"/>
          </a:xfrm>
        </p:grpSpPr>
        <p:sp>
          <p:nvSpPr>
            <p:cNvPr id="7" name="object 7"/>
            <p:cNvSpPr/>
            <p:nvPr/>
          </p:nvSpPr>
          <p:spPr>
            <a:xfrm>
              <a:off x="8680455" y="2570480"/>
              <a:ext cx="0" cy="4546600"/>
            </a:xfrm>
            <a:custGeom>
              <a:avLst/>
              <a:gdLst/>
              <a:ahLst/>
              <a:cxnLst/>
              <a:rect l="l" t="t" r="r" b="b"/>
              <a:pathLst>
                <a:path h="4546600">
                  <a:moveTo>
                    <a:pt x="0" y="3352799"/>
                  </a:moveTo>
                  <a:lnTo>
                    <a:pt x="0" y="4546605"/>
                  </a:lnTo>
                </a:path>
                <a:path h="4546600">
                  <a:moveTo>
                    <a:pt x="0" y="2235199"/>
                  </a:moveTo>
                  <a:lnTo>
                    <a:pt x="0" y="2374899"/>
                  </a:lnTo>
                </a:path>
                <a:path h="4546600">
                  <a:moveTo>
                    <a:pt x="0" y="1117599"/>
                  </a:moveTo>
                  <a:lnTo>
                    <a:pt x="0" y="1257299"/>
                  </a:lnTo>
                </a:path>
                <a:path h="4546600">
                  <a:moveTo>
                    <a:pt x="0" y="0"/>
                  </a:moveTo>
                  <a:lnTo>
                    <a:pt x="0" y="152399"/>
                  </a:lnTo>
                </a:path>
              </a:pathLst>
            </a:custGeom>
            <a:ln w="3175">
              <a:solidFill>
                <a:srgbClr val="B8B8B8"/>
              </a:solidFill>
            </a:ln>
          </p:spPr>
          <p:txBody>
            <a:bodyPr wrap="square" lIns="0" tIns="0" rIns="0" bIns="0" rtlCol="0"/>
            <a:lstStyle/>
            <a:p>
              <a:endParaRPr/>
            </a:p>
          </p:txBody>
        </p:sp>
        <p:sp>
          <p:nvSpPr>
            <p:cNvPr id="8" name="object 8"/>
            <p:cNvSpPr/>
            <p:nvPr/>
          </p:nvSpPr>
          <p:spPr>
            <a:xfrm>
              <a:off x="8032758" y="1522732"/>
              <a:ext cx="0" cy="5588000"/>
            </a:xfrm>
            <a:custGeom>
              <a:avLst/>
              <a:gdLst/>
              <a:ahLst/>
              <a:cxnLst/>
              <a:rect l="l" t="t" r="r" b="b"/>
              <a:pathLst>
                <a:path h="5588000">
                  <a:moveTo>
                    <a:pt x="0" y="5588002"/>
                  </a:moveTo>
                  <a:lnTo>
                    <a:pt x="0" y="0"/>
                  </a:lnTo>
                </a:path>
              </a:pathLst>
            </a:custGeom>
            <a:ln w="9735">
              <a:solidFill>
                <a:srgbClr val="000000"/>
              </a:solidFill>
            </a:ln>
          </p:spPr>
          <p:txBody>
            <a:bodyPr wrap="square" lIns="0" tIns="0" rIns="0" bIns="0" rtlCol="0"/>
            <a:lstStyle/>
            <a:p>
              <a:endParaRPr/>
            </a:p>
          </p:txBody>
        </p:sp>
        <p:pic>
          <p:nvPicPr>
            <p:cNvPr id="9" name="object 9"/>
            <p:cNvPicPr/>
            <p:nvPr/>
          </p:nvPicPr>
          <p:blipFill>
            <a:blip r:embed="rId3" cstate="print"/>
            <a:stretch>
              <a:fillRect/>
            </a:stretch>
          </p:blipFill>
          <p:spPr>
            <a:xfrm>
              <a:off x="8039099" y="2722880"/>
              <a:ext cx="1066800" cy="965200"/>
            </a:xfrm>
            <a:prstGeom prst="rect">
              <a:avLst/>
            </a:prstGeom>
          </p:spPr>
        </p:pic>
        <p:sp>
          <p:nvSpPr>
            <p:cNvPr id="10" name="object 10"/>
            <p:cNvSpPr/>
            <p:nvPr/>
          </p:nvSpPr>
          <p:spPr>
            <a:xfrm>
              <a:off x="8680455" y="1516382"/>
              <a:ext cx="0" cy="88900"/>
            </a:xfrm>
            <a:custGeom>
              <a:avLst/>
              <a:gdLst/>
              <a:ahLst/>
              <a:cxnLst/>
              <a:rect l="l" t="t" r="r" b="b"/>
              <a:pathLst>
                <a:path h="88900">
                  <a:moveTo>
                    <a:pt x="0" y="0"/>
                  </a:moveTo>
                  <a:lnTo>
                    <a:pt x="0" y="88897"/>
                  </a:lnTo>
                </a:path>
              </a:pathLst>
            </a:custGeom>
            <a:ln w="3175">
              <a:solidFill>
                <a:srgbClr val="B8B8B8"/>
              </a:solidFill>
            </a:ln>
          </p:spPr>
          <p:txBody>
            <a:bodyPr wrap="square" lIns="0" tIns="0" rIns="0" bIns="0" rtlCol="0"/>
            <a:lstStyle/>
            <a:p>
              <a:endParaRPr/>
            </a:p>
          </p:txBody>
        </p:sp>
        <p:pic>
          <p:nvPicPr>
            <p:cNvPr id="11" name="object 11"/>
            <p:cNvPicPr/>
            <p:nvPr/>
          </p:nvPicPr>
          <p:blipFill>
            <a:blip r:embed="rId4" cstate="print"/>
            <a:stretch>
              <a:fillRect/>
            </a:stretch>
          </p:blipFill>
          <p:spPr>
            <a:xfrm>
              <a:off x="8039100" y="1605280"/>
              <a:ext cx="1130300" cy="965200"/>
            </a:xfrm>
            <a:prstGeom prst="rect">
              <a:avLst/>
            </a:prstGeom>
          </p:spPr>
        </p:pic>
        <p:pic>
          <p:nvPicPr>
            <p:cNvPr id="12" name="object 12"/>
            <p:cNvPicPr/>
            <p:nvPr/>
          </p:nvPicPr>
          <p:blipFill>
            <a:blip r:embed="rId5" cstate="print"/>
            <a:stretch>
              <a:fillRect/>
            </a:stretch>
          </p:blipFill>
          <p:spPr>
            <a:xfrm>
              <a:off x="8039099" y="3827780"/>
              <a:ext cx="800100" cy="977900"/>
            </a:xfrm>
            <a:prstGeom prst="rect">
              <a:avLst/>
            </a:prstGeom>
          </p:spPr>
        </p:pic>
        <p:pic>
          <p:nvPicPr>
            <p:cNvPr id="13" name="object 13"/>
            <p:cNvPicPr/>
            <p:nvPr/>
          </p:nvPicPr>
          <p:blipFill>
            <a:blip r:embed="rId6" cstate="print"/>
            <a:stretch>
              <a:fillRect/>
            </a:stretch>
          </p:blipFill>
          <p:spPr>
            <a:xfrm>
              <a:off x="8039099" y="4945380"/>
              <a:ext cx="787400" cy="977900"/>
            </a:xfrm>
            <a:prstGeom prst="rect">
              <a:avLst/>
            </a:prstGeom>
          </p:spPr>
        </p:pic>
        <p:pic>
          <p:nvPicPr>
            <p:cNvPr id="14" name="object 14"/>
            <p:cNvPicPr/>
            <p:nvPr/>
          </p:nvPicPr>
          <p:blipFill>
            <a:blip r:embed="rId7" cstate="print"/>
            <a:stretch>
              <a:fillRect/>
            </a:stretch>
          </p:blipFill>
          <p:spPr>
            <a:xfrm>
              <a:off x="8039099" y="6062980"/>
              <a:ext cx="546100" cy="965200"/>
            </a:xfrm>
            <a:prstGeom prst="rect">
              <a:avLst/>
            </a:prstGeom>
          </p:spPr>
        </p:pic>
      </p:grpSp>
      <p:sp>
        <p:nvSpPr>
          <p:cNvPr id="15" name="object 15"/>
          <p:cNvSpPr txBox="1"/>
          <p:nvPr/>
        </p:nvSpPr>
        <p:spPr>
          <a:xfrm>
            <a:off x="126888" y="3919735"/>
            <a:ext cx="7640955" cy="610870"/>
          </a:xfrm>
          <a:prstGeom prst="rect">
            <a:avLst/>
          </a:prstGeom>
        </p:spPr>
        <p:txBody>
          <a:bodyPr vert="horz" wrap="square" lIns="0" tIns="11430" rIns="0" bIns="0" rtlCol="0">
            <a:spAutoFit/>
          </a:bodyPr>
          <a:lstStyle/>
          <a:p>
            <a:pPr marL="12700">
              <a:lnSpc>
                <a:spcPct val="100000"/>
              </a:lnSpc>
              <a:spcBef>
                <a:spcPts val="90"/>
              </a:spcBef>
            </a:pPr>
            <a:r>
              <a:rPr sz="5775" b="1" spc="-15" baseline="-2886" dirty="0">
                <a:solidFill>
                  <a:srgbClr val="7F0C03"/>
                </a:solidFill>
                <a:latin typeface="Arial"/>
                <a:cs typeface="Arial"/>
              </a:rPr>
              <a:t>3</a:t>
            </a:r>
            <a:r>
              <a:rPr sz="5775" b="1" spc="-967" baseline="-2886" dirty="0">
                <a:solidFill>
                  <a:srgbClr val="7F0C03"/>
                </a:solidFill>
                <a:latin typeface="Arial"/>
                <a:cs typeface="Arial"/>
              </a:rPr>
              <a:t> </a:t>
            </a:r>
            <a:r>
              <a:rPr sz="2500" spc="-5" dirty="0">
                <a:latin typeface="Arial"/>
                <a:cs typeface="Arial"/>
              </a:rPr>
              <a:t>Plan</a:t>
            </a:r>
            <a:r>
              <a:rPr sz="2500" spc="-60" dirty="0">
                <a:latin typeface="Arial"/>
                <a:cs typeface="Arial"/>
              </a:rPr>
              <a:t> </a:t>
            </a:r>
            <a:r>
              <a:rPr sz="2500" spc="140" dirty="0">
                <a:latin typeface="Arial"/>
                <a:cs typeface="Arial"/>
              </a:rPr>
              <a:t>to</a:t>
            </a:r>
            <a:r>
              <a:rPr sz="2500" spc="-65" dirty="0">
                <a:latin typeface="Arial"/>
                <a:cs typeface="Arial"/>
              </a:rPr>
              <a:t> </a:t>
            </a:r>
            <a:r>
              <a:rPr sz="2500" spc="45" dirty="0">
                <a:latin typeface="Arial"/>
                <a:cs typeface="Arial"/>
              </a:rPr>
              <a:t>Regrow</a:t>
            </a:r>
            <a:r>
              <a:rPr sz="2500" spc="-60" dirty="0">
                <a:latin typeface="Arial"/>
                <a:cs typeface="Arial"/>
              </a:rPr>
              <a:t> </a:t>
            </a:r>
            <a:r>
              <a:rPr sz="2500" spc="90" dirty="0">
                <a:latin typeface="Arial"/>
                <a:cs typeface="Arial"/>
              </a:rPr>
              <a:t>the</a:t>
            </a:r>
            <a:r>
              <a:rPr sz="2500" spc="-105" dirty="0">
                <a:latin typeface="Arial"/>
                <a:cs typeface="Arial"/>
              </a:rPr>
              <a:t> </a:t>
            </a:r>
            <a:r>
              <a:rPr sz="2500" spc="45" dirty="0">
                <a:latin typeface="Arial"/>
                <a:cs typeface="Arial"/>
              </a:rPr>
              <a:t>Visitor</a:t>
            </a:r>
            <a:r>
              <a:rPr sz="2500" spc="-65" dirty="0">
                <a:latin typeface="Arial"/>
                <a:cs typeface="Arial"/>
              </a:rPr>
              <a:t> </a:t>
            </a:r>
            <a:r>
              <a:rPr sz="2500" spc="55" dirty="0">
                <a:latin typeface="Arial"/>
                <a:cs typeface="Arial"/>
              </a:rPr>
              <a:t>Industry</a:t>
            </a:r>
            <a:r>
              <a:rPr sz="2500" spc="-60" dirty="0">
                <a:latin typeface="Arial"/>
                <a:cs typeface="Arial"/>
              </a:rPr>
              <a:t> </a:t>
            </a:r>
            <a:r>
              <a:rPr sz="2500" dirty="0">
                <a:latin typeface="Arial"/>
                <a:cs typeface="Arial"/>
              </a:rPr>
              <a:t>Post-Pandemic</a:t>
            </a:r>
            <a:endParaRPr sz="2500">
              <a:latin typeface="Arial"/>
              <a:cs typeface="Arial"/>
            </a:endParaRPr>
          </a:p>
        </p:txBody>
      </p:sp>
      <p:sp>
        <p:nvSpPr>
          <p:cNvPr id="16" name="object 16"/>
          <p:cNvSpPr txBox="1"/>
          <p:nvPr/>
        </p:nvSpPr>
        <p:spPr>
          <a:xfrm>
            <a:off x="1483982" y="4724655"/>
            <a:ext cx="6309360" cy="2230120"/>
          </a:xfrm>
          <a:prstGeom prst="rect">
            <a:avLst/>
          </a:prstGeom>
        </p:spPr>
        <p:txBody>
          <a:bodyPr vert="horz" wrap="square" lIns="0" tIns="325120" rIns="0" bIns="0" rtlCol="0">
            <a:spAutoFit/>
          </a:bodyPr>
          <a:lstStyle/>
          <a:p>
            <a:pPr marL="38100">
              <a:lnSpc>
                <a:spcPct val="100000"/>
              </a:lnSpc>
              <a:spcBef>
                <a:spcPts val="2560"/>
              </a:spcBef>
            </a:pPr>
            <a:r>
              <a:rPr sz="5775" b="1" spc="-15" baseline="-13708" dirty="0">
                <a:solidFill>
                  <a:srgbClr val="7F0C03"/>
                </a:solidFill>
                <a:latin typeface="Arial"/>
                <a:cs typeface="Arial"/>
              </a:rPr>
              <a:t>4</a:t>
            </a:r>
            <a:r>
              <a:rPr sz="5775" b="1" spc="600" baseline="-13708" dirty="0">
                <a:solidFill>
                  <a:srgbClr val="7F0C03"/>
                </a:solidFill>
                <a:latin typeface="Arial"/>
                <a:cs typeface="Arial"/>
              </a:rPr>
              <a:t> </a:t>
            </a:r>
            <a:r>
              <a:rPr sz="2500" spc="55" dirty="0">
                <a:latin typeface="Arial"/>
                <a:cs typeface="Arial"/>
              </a:rPr>
              <a:t>Economic</a:t>
            </a:r>
            <a:r>
              <a:rPr sz="2500" spc="-65" dirty="0">
                <a:latin typeface="Arial"/>
                <a:cs typeface="Arial"/>
              </a:rPr>
              <a:t> </a:t>
            </a:r>
            <a:r>
              <a:rPr sz="2500" spc="20" dirty="0">
                <a:latin typeface="Arial"/>
                <a:cs typeface="Arial"/>
              </a:rPr>
              <a:t>Disaster</a:t>
            </a:r>
            <a:r>
              <a:rPr sz="2500" spc="-65" dirty="0">
                <a:latin typeface="Arial"/>
                <a:cs typeface="Arial"/>
              </a:rPr>
              <a:t> </a:t>
            </a:r>
            <a:r>
              <a:rPr sz="2500" spc="60" dirty="0">
                <a:latin typeface="Arial"/>
                <a:cs typeface="Arial"/>
              </a:rPr>
              <a:t>Declaration</a:t>
            </a:r>
            <a:r>
              <a:rPr sz="2500" spc="-65" dirty="0">
                <a:latin typeface="Arial"/>
                <a:cs typeface="Arial"/>
              </a:rPr>
              <a:t> </a:t>
            </a:r>
            <a:r>
              <a:rPr sz="2500" spc="15" dirty="0">
                <a:latin typeface="Arial"/>
                <a:cs typeface="Arial"/>
              </a:rPr>
              <a:t>Request</a:t>
            </a:r>
            <a:endParaRPr sz="2500">
              <a:latin typeface="Arial"/>
              <a:cs typeface="Arial"/>
            </a:endParaRPr>
          </a:p>
          <a:p>
            <a:pPr marL="1658620" marR="67310" indent="-1085215">
              <a:lnSpc>
                <a:spcPct val="104000"/>
              </a:lnSpc>
              <a:spcBef>
                <a:spcPts val="2280"/>
              </a:spcBef>
            </a:pPr>
            <a:r>
              <a:rPr sz="5775" b="1" spc="-15" baseline="-8658" dirty="0">
                <a:solidFill>
                  <a:srgbClr val="7F0C03"/>
                </a:solidFill>
                <a:latin typeface="Arial"/>
                <a:cs typeface="Arial"/>
              </a:rPr>
              <a:t>5</a:t>
            </a:r>
            <a:r>
              <a:rPr sz="5775" b="1" spc="195" baseline="-8658" dirty="0">
                <a:solidFill>
                  <a:srgbClr val="7F0C03"/>
                </a:solidFill>
                <a:latin typeface="Arial"/>
                <a:cs typeface="Arial"/>
              </a:rPr>
              <a:t> </a:t>
            </a:r>
            <a:r>
              <a:rPr sz="2500" spc="-5" dirty="0">
                <a:latin typeface="Arial"/>
                <a:cs typeface="Arial"/>
              </a:rPr>
              <a:t>Plan</a:t>
            </a:r>
            <a:r>
              <a:rPr sz="2500" spc="-75" dirty="0">
                <a:latin typeface="Arial"/>
                <a:cs typeface="Arial"/>
              </a:rPr>
              <a:t> </a:t>
            </a:r>
            <a:r>
              <a:rPr sz="2500" spc="105" dirty="0">
                <a:latin typeface="Arial"/>
                <a:cs typeface="Arial"/>
              </a:rPr>
              <a:t>for</a:t>
            </a:r>
            <a:r>
              <a:rPr sz="2500" spc="-70" dirty="0">
                <a:latin typeface="Arial"/>
                <a:cs typeface="Arial"/>
              </a:rPr>
              <a:t> </a:t>
            </a:r>
            <a:r>
              <a:rPr sz="2500" spc="-25" dirty="0">
                <a:latin typeface="Arial"/>
                <a:cs typeface="Arial"/>
              </a:rPr>
              <a:t>a</a:t>
            </a:r>
            <a:r>
              <a:rPr sz="2500" spc="-70" dirty="0">
                <a:latin typeface="Arial"/>
                <a:cs typeface="Arial"/>
              </a:rPr>
              <a:t> </a:t>
            </a:r>
            <a:r>
              <a:rPr sz="2500" spc="90" dirty="0">
                <a:latin typeface="Arial"/>
                <a:cs typeface="Arial"/>
              </a:rPr>
              <a:t>post</a:t>
            </a:r>
            <a:r>
              <a:rPr sz="2500" spc="-75" dirty="0">
                <a:latin typeface="Arial"/>
                <a:cs typeface="Arial"/>
              </a:rPr>
              <a:t> </a:t>
            </a:r>
            <a:r>
              <a:rPr sz="2500" spc="40" dirty="0">
                <a:latin typeface="Arial"/>
                <a:cs typeface="Arial"/>
              </a:rPr>
              <a:t>COVID-19</a:t>
            </a:r>
            <a:r>
              <a:rPr sz="2500" spc="-70" dirty="0">
                <a:latin typeface="Arial"/>
                <a:cs typeface="Arial"/>
              </a:rPr>
              <a:t> </a:t>
            </a:r>
            <a:r>
              <a:rPr sz="2500" spc="25" dirty="0">
                <a:latin typeface="Arial"/>
                <a:cs typeface="Arial"/>
              </a:rPr>
              <a:t>Southeast </a:t>
            </a:r>
            <a:r>
              <a:rPr sz="2500" spc="-680" dirty="0">
                <a:latin typeface="Arial"/>
                <a:cs typeface="Arial"/>
              </a:rPr>
              <a:t> </a:t>
            </a:r>
            <a:r>
              <a:rPr sz="2500" spc="15" dirty="0">
                <a:latin typeface="Arial"/>
                <a:cs typeface="Arial"/>
              </a:rPr>
              <a:t>Alaska</a:t>
            </a:r>
            <a:r>
              <a:rPr sz="2500" spc="-70" dirty="0">
                <a:latin typeface="Arial"/>
                <a:cs typeface="Arial"/>
              </a:rPr>
              <a:t> </a:t>
            </a:r>
            <a:r>
              <a:rPr sz="2500" spc="60" dirty="0">
                <a:latin typeface="Arial"/>
                <a:cs typeface="Arial"/>
              </a:rPr>
              <a:t>Health</a:t>
            </a:r>
            <a:r>
              <a:rPr sz="2500" spc="-70" dirty="0">
                <a:latin typeface="Arial"/>
                <a:cs typeface="Arial"/>
              </a:rPr>
              <a:t> </a:t>
            </a:r>
            <a:r>
              <a:rPr sz="2500" spc="-5" dirty="0">
                <a:latin typeface="Arial"/>
                <a:cs typeface="Arial"/>
              </a:rPr>
              <a:t>Care</a:t>
            </a:r>
            <a:r>
              <a:rPr sz="2500" spc="-70" dirty="0">
                <a:latin typeface="Arial"/>
                <a:cs typeface="Arial"/>
              </a:rPr>
              <a:t> </a:t>
            </a:r>
            <a:r>
              <a:rPr sz="2500" spc="-10" dirty="0">
                <a:latin typeface="Arial"/>
                <a:cs typeface="Arial"/>
              </a:rPr>
              <a:t>System</a:t>
            </a:r>
            <a:endParaRPr sz="2500">
              <a:latin typeface="Arial"/>
              <a:cs typeface="Arial"/>
            </a:endParaRPr>
          </a:p>
        </p:txBody>
      </p:sp>
      <p:sp>
        <p:nvSpPr>
          <p:cNvPr id="17" name="object 17"/>
          <p:cNvSpPr txBox="1"/>
          <p:nvPr/>
        </p:nvSpPr>
        <p:spPr>
          <a:xfrm>
            <a:off x="8510193" y="7186929"/>
            <a:ext cx="330835" cy="203835"/>
          </a:xfrm>
          <a:prstGeom prst="rect">
            <a:avLst/>
          </a:prstGeom>
        </p:spPr>
        <p:txBody>
          <a:bodyPr vert="horz" wrap="square" lIns="0" tIns="14604" rIns="0" bIns="0" rtlCol="0">
            <a:spAutoFit/>
          </a:bodyPr>
          <a:lstStyle/>
          <a:p>
            <a:pPr marL="12700">
              <a:lnSpc>
                <a:spcPct val="100000"/>
              </a:lnSpc>
              <a:spcBef>
                <a:spcPts val="114"/>
              </a:spcBef>
            </a:pPr>
            <a:r>
              <a:rPr sz="1150" spc="30" dirty="0">
                <a:latin typeface="Arial"/>
                <a:cs typeface="Arial"/>
              </a:rPr>
              <a:t>40%</a:t>
            </a:r>
            <a:endParaRPr sz="1150">
              <a:latin typeface="Arial"/>
              <a:cs typeface="Arial"/>
            </a:endParaRPr>
          </a:p>
        </p:txBody>
      </p:sp>
      <p:sp>
        <p:nvSpPr>
          <p:cNvPr id="18" name="object 18"/>
          <p:cNvSpPr txBox="1"/>
          <p:nvPr/>
        </p:nvSpPr>
        <p:spPr>
          <a:xfrm>
            <a:off x="9153411" y="7186929"/>
            <a:ext cx="330835" cy="203835"/>
          </a:xfrm>
          <a:prstGeom prst="rect">
            <a:avLst/>
          </a:prstGeom>
        </p:spPr>
        <p:txBody>
          <a:bodyPr vert="horz" wrap="square" lIns="0" tIns="14604" rIns="0" bIns="0" rtlCol="0">
            <a:spAutoFit/>
          </a:bodyPr>
          <a:lstStyle/>
          <a:p>
            <a:pPr marL="12700">
              <a:lnSpc>
                <a:spcPct val="100000"/>
              </a:lnSpc>
              <a:spcBef>
                <a:spcPts val="114"/>
              </a:spcBef>
            </a:pPr>
            <a:r>
              <a:rPr sz="1150" spc="30" dirty="0">
                <a:latin typeface="Arial"/>
                <a:cs typeface="Arial"/>
              </a:rPr>
              <a:t>80%</a:t>
            </a:r>
            <a:endParaRPr sz="1150">
              <a:latin typeface="Arial"/>
              <a:cs typeface="Arial"/>
            </a:endParaRPr>
          </a:p>
        </p:txBody>
      </p:sp>
      <p:sp>
        <p:nvSpPr>
          <p:cNvPr id="19" name="object 19"/>
          <p:cNvSpPr txBox="1"/>
          <p:nvPr/>
        </p:nvSpPr>
        <p:spPr>
          <a:xfrm>
            <a:off x="8590470" y="6377604"/>
            <a:ext cx="490855" cy="297180"/>
          </a:xfrm>
          <a:prstGeom prst="rect">
            <a:avLst/>
          </a:prstGeom>
        </p:spPr>
        <p:txBody>
          <a:bodyPr vert="horz" wrap="square" lIns="0" tIns="16510" rIns="0" bIns="0" rtlCol="0">
            <a:spAutoFit/>
          </a:bodyPr>
          <a:lstStyle/>
          <a:p>
            <a:pPr marL="12700">
              <a:lnSpc>
                <a:spcPct val="100000"/>
              </a:lnSpc>
              <a:spcBef>
                <a:spcPts val="130"/>
              </a:spcBef>
            </a:pPr>
            <a:r>
              <a:rPr sz="1750" spc="50" dirty="0">
                <a:latin typeface="Arial"/>
                <a:cs typeface="Arial"/>
              </a:rPr>
              <a:t>34%</a:t>
            </a:r>
            <a:endParaRPr sz="1750">
              <a:latin typeface="Arial"/>
              <a:cs typeface="Arial"/>
            </a:endParaRPr>
          </a:p>
        </p:txBody>
      </p:sp>
      <p:sp>
        <p:nvSpPr>
          <p:cNvPr id="20" name="object 20"/>
          <p:cNvSpPr txBox="1"/>
          <p:nvPr/>
        </p:nvSpPr>
        <p:spPr>
          <a:xfrm>
            <a:off x="8831681" y="5262576"/>
            <a:ext cx="490855" cy="297180"/>
          </a:xfrm>
          <a:prstGeom prst="rect">
            <a:avLst/>
          </a:prstGeom>
        </p:spPr>
        <p:txBody>
          <a:bodyPr vert="horz" wrap="square" lIns="0" tIns="16510" rIns="0" bIns="0" rtlCol="0">
            <a:spAutoFit/>
          </a:bodyPr>
          <a:lstStyle/>
          <a:p>
            <a:pPr marL="12700">
              <a:lnSpc>
                <a:spcPct val="100000"/>
              </a:lnSpc>
              <a:spcBef>
                <a:spcPts val="130"/>
              </a:spcBef>
            </a:pPr>
            <a:r>
              <a:rPr sz="1750" spc="50" dirty="0">
                <a:latin typeface="Arial"/>
                <a:cs typeface="Arial"/>
              </a:rPr>
              <a:t>49%</a:t>
            </a:r>
            <a:endParaRPr sz="1750">
              <a:latin typeface="Arial"/>
              <a:cs typeface="Arial"/>
            </a:endParaRPr>
          </a:p>
        </p:txBody>
      </p:sp>
      <p:sp>
        <p:nvSpPr>
          <p:cNvPr id="21" name="object 21"/>
          <p:cNvSpPr txBox="1"/>
          <p:nvPr/>
        </p:nvSpPr>
        <p:spPr>
          <a:xfrm>
            <a:off x="8847759" y="4147554"/>
            <a:ext cx="490855" cy="297180"/>
          </a:xfrm>
          <a:prstGeom prst="rect">
            <a:avLst/>
          </a:prstGeom>
        </p:spPr>
        <p:txBody>
          <a:bodyPr vert="horz" wrap="square" lIns="0" tIns="16510" rIns="0" bIns="0" rtlCol="0">
            <a:spAutoFit/>
          </a:bodyPr>
          <a:lstStyle/>
          <a:p>
            <a:pPr marL="12700">
              <a:lnSpc>
                <a:spcPct val="100000"/>
              </a:lnSpc>
              <a:spcBef>
                <a:spcPts val="130"/>
              </a:spcBef>
            </a:pPr>
            <a:r>
              <a:rPr sz="1750" spc="50" dirty="0">
                <a:latin typeface="Arial"/>
                <a:cs typeface="Arial"/>
              </a:rPr>
              <a:t>50%</a:t>
            </a:r>
            <a:endParaRPr sz="1750">
              <a:latin typeface="Arial"/>
              <a:cs typeface="Arial"/>
            </a:endParaRPr>
          </a:p>
        </p:txBody>
      </p:sp>
      <p:sp>
        <p:nvSpPr>
          <p:cNvPr id="22" name="object 22"/>
          <p:cNvSpPr txBox="1"/>
          <p:nvPr/>
        </p:nvSpPr>
        <p:spPr>
          <a:xfrm>
            <a:off x="9121126" y="3032520"/>
            <a:ext cx="490855" cy="297180"/>
          </a:xfrm>
          <a:prstGeom prst="rect">
            <a:avLst/>
          </a:prstGeom>
        </p:spPr>
        <p:txBody>
          <a:bodyPr vert="horz" wrap="square" lIns="0" tIns="16510" rIns="0" bIns="0" rtlCol="0">
            <a:spAutoFit/>
          </a:bodyPr>
          <a:lstStyle/>
          <a:p>
            <a:pPr marL="12700">
              <a:lnSpc>
                <a:spcPct val="100000"/>
              </a:lnSpc>
              <a:spcBef>
                <a:spcPts val="130"/>
              </a:spcBef>
            </a:pPr>
            <a:r>
              <a:rPr sz="1750" spc="50" dirty="0">
                <a:latin typeface="Arial"/>
                <a:cs typeface="Arial"/>
              </a:rPr>
              <a:t>67%</a:t>
            </a:r>
            <a:endParaRPr sz="1750">
              <a:latin typeface="Arial"/>
              <a:cs typeface="Arial"/>
            </a:endParaRPr>
          </a:p>
        </p:txBody>
      </p:sp>
      <p:sp>
        <p:nvSpPr>
          <p:cNvPr id="23" name="object 23"/>
          <p:cNvSpPr txBox="1"/>
          <p:nvPr/>
        </p:nvSpPr>
        <p:spPr>
          <a:xfrm>
            <a:off x="9185452" y="1917498"/>
            <a:ext cx="490855" cy="297180"/>
          </a:xfrm>
          <a:prstGeom prst="rect">
            <a:avLst/>
          </a:prstGeom>
        </p:spPr>
        <p:txBody>
          <a:bodyPr vert="horz" wrap="square" lIns="0" tIns="16510" rIns="0" bIns="0" rtlCol="0">
            <a:spAutoFit/>
          </a:bodyPr>
          <a:lstStyle/>
          <a:p>
            <a:pPr marL="12700">
              <a:lnSpc>
                <a:spcPct val="100000"/>
              </a:lnSpc>
              <a:spcBef>
                <a:spcPts val="130"/>
              </a:spcBef>
            </a:pPr>
            <a:r>
              <a:rPr sz="1750" spc="50" dirty="0">
                <a:latin typeface="Arial"/>
                <a:cs typeface="Arial"/>
              </a:rPr>
              <a:t>71%</a:t>
            </a:r>
            <a:endParaRPr sz="1750">
              <a:latin typeface="Arial"/>
              <a:cs typeface="Arial"/>
            </a:endParaRPr>
          </a:p>
        </p:txBody>
      </p:sp>
      <p:sp>
        <p:nvSpPr>
          <p:cNvPr id="24" name="object 24"/>
          <p:cNvSpPr txBox="1"/>
          <p:nvPr/>
        </p:nvSpPr>
        <p:spPr>
          <a:xfrm>
            <a:off x="1509382" y="1364440"/>
            <a:ext cx="6258560" cy="2233930"/>
          </a:xfrm>
          <a:prstGeom prst="rect">
            <a:avLst/>
          </a:prstGeom>
        </p:spPr>
        <p:txBody>
          <a:bodyPr vert="horz" wrap="square" lIns="0" tIns="332740" rIns="0" bIns="0" rtlCol="0">
            <a:spAutoFit/>
          </a:bodyPr>
          <a:lstStyle/>
          <a:p>
            <a:pPr marL="12700">
              <a:lnSpc>
                <a:spcPct val="100000"/>
              </a:lnSpc>
              <a:spcBef>
                <a:spcPts val="2620"/>
              </a:spcBef>
            </a:pPr>
            <a:r>
              <a:rPr sz="3850" b="1" spc="-10" dirty="0">
                <a:solidFill>
                  <a:srgbClr val="7F0C03"/>
                </a:solidFill>
                <a:latin typeface="Arial"/>
                <a:cs typeface="Arial"/>
              </a:rPr>
              <a:t>1</a:t>
            </a:r>
            <a:r>
              <a:rPr sz="3850" b="1" spc="85" dirty="0">
                <a:solidFill>
                  <a:srgbClr val="7F0C03"/>
                </a:solidFill>
                <a:latin typeface="Arial"/>
                <a:cs typeface="Arial"/>
              </a:rPr>
              <a:t> </a:t>
            </a:r>
            <a:r>
              <a:rPr sz="3750" spc="120" baseline="1111" dirty="0">
                <a:latin typeface="Arial"/>
                <a:cs typeface="Arial"/>
              </a:rPr>
              <a:t>Support</a:t>
            </a:r>
            <a:r>
              <a:rPr sz="3750" spc="-120" baseline="1111" dirty="0">
                <a:latin typeface="Arial"/>
                <a:cs typeface="Arial"/>
              </a:rPr>
              <a:t> </a:t>
            </a:r>
            <a:r>
              <a:rPr sz="3750" spc="142" baseline="1111" dirty="0">
                <a:latin typeface="Arial"/>
                <a:cs typeface="Arial"/>
              </a:rPr>
              <a:t>Expedited</a:t>
            </a:r>
            <a:r>
              <a:rPr sz="3750" spc="-172" baseline="1111" dirty="0">
                <a:latin typeface="Arial"/>
                <a:cs typeface="Arial"/>
              </a:rPr>
              <a:t> </a:t>
            </a:r>
            <a:r>
              <a:rPr sz="3750" spc="7" baseline="1111" dirty="0">
                <a:latin typeface="Arial"/>
                <a:cs typeface="Arial"/>
              </a:rPr>
              <a:t>Vaccine</a:t>
            </a:r>
            <a:r>
              <a:rPr sz="3750" spc="-120" baseline="1111" dirty="0">
                <a:latin typeface="Arial"/>
                <a:cs typeface="Arial"/>
              </a:rPr>
              <a:t> </a:t>
            </a:r>
            <a:r>
              <a:rPr sz="3750" spc="142" baseline="1111" dirty="0">
                <a:latin typeface="Arial"/>
                <a:cs typeface="Arial"/>
              </a:rPr>
              <a:t>Distribution</a:t>
            </a:r>
            <a:endParaRPr sz="3750" baseline="1111">
              <a:latin typeface="Arial"/>
              <a:cs typeface="Arial"/>
            </a:endParaRPr>
          </a:p>
          <a:p>
            <a:pPr marL="1183640" marR="45085" indent="-927735">
              <a:lnSpc>
                <a:spcPct val="102099"/>
              </a:lnSpc>
              <a:spcBef>
                <a:spcPts val="2425"/>
              </a:spcBef>
            </a:pPr>
            <a:r>
              <a:rPr sz="3850" b="1" spc="-10" dirty="0">
                <a:solidFill>
                  <a:srgbClr val="7F0C03"/>
                </a:solidFill>
                <a:latin typeface="Arial"/>
                <a:cs typeface="Arial"/>
              </a:rPr>
              <a:t>2</a:t>
            </a:r>
            <a:r>
              <a:rPr sz="3850" b="1" spc="185" dirty="0">
                <a:solidFill>
                  <a:srgbClr val="7F0C03"/>
                </a:solidFill>
                <a:latin typeface="Arial"/>
                <a:cs typeface="Arial"/>
              </a:rPr>
              <a:t> </a:t>
            </a:r>
            <a:r>
              <a:rPr sz="3750" spc="52" baseline="2222" dirty="0">
                <a:latin typeface="Arial"/>
                <a:cs typeface="Arial"/>
              </a:rPr>
              <a:t>Revitalization</a:t>
            </a:r>
            <a:r>
              <a:rPr sz="3750" spc="-104" baseline="2222" dirty="0">
                <a:latin typeface="Arial"/>
                <a:cs typeface="Arial"/>
              </a:rPr>
              <a:t> </a:t>
            </a:r>
            <a:r>
              <a:rPr sz="3750" spc="172" baseline="2222" dirty="0">
                <a:latin typeface="Arial"/>
                <a:cs typeface="Arial"/>
              </a:rPr>
              <a:t>of</a:t>
            </a:r>
            <a:r>
              <a:rPr sz="3750" spc="-82" baseline="2222" dirty="0">
                <a:latin typeface="Arial"/>
                <a:cs typeface="Arial"/>
              </a:rPr>
              <a:t> </a:t>
            </a:r>
            <a:r>
              <a:rPr sz="3750" spc="52" baseline="2222" dirty="0">
                <a:latin typeface="Arial"/>
                <a:cs typeface="Arial"/>
              </a:rPr>
              <a:t>Air,</a:t>
            </a:r>
            <a:r>
              <a:rPr sz="3750" spc="-217" baseline="2222" dirty="0">
                <a:latin typeface="Arial"/>
                <a:cs typeface="Arial"/>
              </a:rPr>
              <a:t> </a:t>
            </a:r>
            <a:r>
              <a:rPr sz="3750" spc="-30" baseline="2222" dirty="0">
                <a:latin typeface="Arial"/>
                <a:cs typeface="Arial"/>
              </a:rPr>
              <a:t>Ferry,</a:t>
            </a:r>
            <a:r>
              <a:rPr sz="3750" spc="-225" baseline="2222" dirty="0">
                <a:latin typeface="Arial"/>
                <a:cs typeface="Arial"/>
              </a:rPr>
              <a:t> </a:t>
            </a:r>
            <a:r>
              <a:rPr sz="3750" spc="22" baseline="2222" dirty="0">
                <a:latin typeface="Arial"/>
                <a:cs typeface="Arial"/>
              </a:rPr>
              <a:t>Cruise,</a:t>
            </a:r>
            <a:r>
              <a:rPr sz="3750" spc="-217" baseline="2222" dirty="0">
                <a:latin typeface="Arial"/>
                <a:cs typeface="Arial"/>
              </a:rPr>
              <a:t> </a:t>
            </a:r>
            <a:r>
              <a:rPr sz="3750" spc="127" baseline="2222" dirty="0">
                <a:latin typeface="Arial"/>
                <a:cs typeface="Arial"/>
              </a:rPr>
              <a:t>and </a:t>
            </a:r>
            <a:r>
              <a:rPr sz="3750" spc="-1012" baseline="2222" dirty="0">
                <a:latin typeface="Arial"/>
                <a:cs typeface="Arial"/>
              </a:rPr>
              <a:t> </a:t>
            </a:r>
            <a:r>
              <a:rPr sz="2500" spc="55" dirty="0">
                <a:latin typeface="Arial"/>
                <a:cs typeface="Arial"/>
              </a:rPr>
              <a:t>Freight</a:t>
            </a:r>
            <a:r>
              <a:rPr sz="2500" spc="-130" dirty="0">
                <a:latin typeface="Arial"/>
                <a:cs typeface="Arial"/>
              </a:rPr>
              <a:t> </a:t>
            </a:r>
            <a:r>
              <a:rPr sz="2500" spc="40" dirty="0">
                <a:latin typeface="Arial"/>
                <a:cs typeface="Arial"/>
              </a:rPr>
              <a:t>Transportation</a:t>
            </a:r>
            <a:r>
              <a:rPr sz="2500" spc="-70" dirty="0">
                <a:latin typeface="Arial"/>
                <a:cs typeface="Arial"/>
              </a:rPr>
              <a:t> </a:t>
            </a:r>
            <a:r>
              <a:rPr sz="2500" spc="-10" dirty="0">
                <a:latin typeface="Arial"/>
                <a:cs typeface="Arial"/>
              </a:rPr>
              <a:t>Services</a:t>
            </a:r>
            <a:endParaRPr sz="2500">
              <a:latin typeface="Arial"/>
              <a:cs typeface="Arial"/>
            </a:endParaRPr>
          </a:p>
        </p:txBody>
      </p:sp>
      <p:grpSp>
        <p:nvGrpSpPr>
          <p:cNvPr id="25" name="object 25"/>
          <p:cNvGrpSpPr/>
          <p:nvPr/>
        </p:nvGrpSpPr>
        <p:grpSpPr>
          <a:xfrm>
            <a:off x="6725145" y="821356"/>
            <a:ext cx="1032510" cy="1036319"/>
            <a:chOff x="6725145" y="821356"/>
            <a:chExt cx="1032510" cy="1036319"/>
          </a:xfrm>
        </p:grpSpPr>
        <p:pic>
          <p:nvPicPr>
            <p:cNvPr id="26" name="object 26"/>
            <p:cNvPicPr/>
            <p:nvPr/>
          </p:nvPicPr>
          <p:blipFill>
            <a:blip r:embed="rId8" cstate="print"/>
            <a:stretch>
              <a:fillRect/>
            </a:stretch>
          </p:blipFill>
          <p:spPr>
            <a:xfrm>
              <a:off x="6725145" y="821356"/>
              <a:ext cx="1031999" cy="1036171"/>
            </a:xfrm>
            <a:prstGeom prst="rect">
              <a:avLst/>
            </a:prstGeom>
          </p:spPr>
        </p:pic>
        <p:sp>
          <p:nvSpPr>
            <p:cNvPr id="27" name="object 27"/>
            <p:cNvSpPr/>
            <p:nvPr/>
          </p:nvSpPr>
          <p:spPr>
            <a:xfrm>
              <a:off x="6754851" y="831605"/>
              <a:ext cx="972819" cy="977265"/>
            </a:xfrm>
            <a:custGeom>
              <a:avLst/>
              <a:gdLst/>
              <a:ahLst/>
              <a:cxnLst/>
              <a:rect l="l" t="t" r="r" b="b"/>
              <a:pathLst>
                <a:path w="972820" h="977264">
                  <a:moveTo>
                    <a:pt x="508273" y="0"/>
                  </a:moveTo>
                  <a:lnTo>
                    <a:pt x="464315" y="0"/>
                  </a:lnTo>
                  <a:lnTo>
                    <a:pt x="420502" y="3963"/>
                  </a:lnTo>
                  <a:lnTo>
                    <a:pt x="377121" y="11889"/>
                  </a:lnTo>
                  <a:lnTo>
                    <a:pt x="334462" y="23779"/>
                  </a:lnTo>
                  <a:lnTo>
                    <a:pt x="292813" y="39631"/>
                  </a:lnTo>
                  <a:lnTo>
                    <a:pt x="252462" y="59447"/>
                  </a:lnTo>
                  <a:lnTo>
                    <a:pt x="213698" y="83227"/>
                  </a:lnTo>
                  <a:lnTo>
                    <a:pt x="176810" y="110969"/>
                  </a:lnTo>
                  <a:lnTo>
                    <a:pt x="142086" y="142674"/>
                  </a:lnTo>
                  <a:lnTo>
                    <a:pt x="110511" y="177544"/>
                  </a:lnTo>
                  <a:lnTo>
                    <a:pt x="82883" y="214587"/>
                  </a:lnTo>
                  <a:lnTo>
                    <a:pt x="59202" y="253513"/>
                  </a:lnTo>
                  <a:lnTo>
                    <a:pt x="39468" y="294032"/>
                  </a:lnTo>
                  <a:lnTo>
                    <a:pt x="23681" y="335855"/>
                  </a:lnTo>
                  <a:lnTo>
                    <a:pt x="11840" y="378692"/>
                  </a:lnTo>
                  <a:lnTo>
                    <a:pt x="3946" y="422253"/>
                  </a:lnTo>
                  <a:lnTo>
                    <a:pt x="0" y="466249"/>
                  </a:lnTo>
                  <a:lnTo>
                    <a:pt x="0" y="510390"/>
                  </a:lnTo>
                  <a:lnTo>
                    <a:pt x="3946" y="554386"/>
                  </a:lnTo>
                  <a:lnTo>
                    <a:pt x="11840" y="597947"/>
                  </a:lnTo>
                  <a:lnTo>
                    <a:pt x="23681" y="640785"/>
                  </a:lnTo>
                  <a:lnTo>
                    <a:pt x="39468" y="682609"/>
                  </a:lnTo>
                  <a:lnTo>
                    <a:pt x="59202" y="723129"/>
                  </a:lnTo>
                  <a:lnTo>
                    <a:pt x="82883" y="762057"/>
                  </a:lnTo>
                  <a:lnTo>
                    <a:pt x="110511" y="799101"/>
                  </a:lnTo>
                  <a:lnTo>
                    <a:pt x="142086" y="833973"/>
                  </a:lnTo>
                  <a:lnTo>
                    <a:pt x="176810" y="865679"/>
                  </a:lnTo>
                  <a:lnTo>
                    <a:pt x="213698" y="893421"/>
                  </a:lnTo>
                  <a:lnTo>
                    <a:pt x="252462" y="917200"/>
                  </a:lnTo>
                  <a:lnTo>
                    <a:pt x="292813" y="937016"/>
                  </a:lnTo>
                  <a:lnTo>
                    <a:pt x="334462" y="952869"/>
                  </a:lnTo>
                  <a:lnTo>
                    <a:pt x="377121" y="964759"/>
                  </a:lnTo>
                  <a:lnTo>
                    <a:pt x="420502" y="972685"/>
                  </a:lnTo>
                  <a:lnTo>
                    <a:pt x="464315" y="976648"/>
                  </a:lnTo>
                  <a:lnTo>
                    <a:pt x="508273" y="976648"/>
                  </a:lnTo>
                  <a:lnTo>
                    <a:pt x="552086" y="972685"/>
                  </a:lnTo>
                  <a:lnTo>
                    <a:pt x="595467" y="964759"/>
                  </a:lnTo>
                  <a:lnTo>
                    <a:pt x="638126" y="952869"/>
                  </a:lnTo>
                  <a:lnTo>
                    <a:pt x="679775" y="937016"/>
                  </a:lnTo>
                  <a:lnTo>
                    <a:pt x="720126" y="917200"/>
                  </a:lnTo>
                  <a:lnTo>
                    <a:pt x="758890" y="893421"/>
                  </a:lnTo>
                  <a:lnTo>
                    <a:pt x="795778" y="865679"/>
                  </a:lnTo>
                  <a:lnTo>
                    <a:pt x="830502" y="833973"/>
                  </a:lnTo>
                  <a:lnTo>
                    <a:pt x="862077" y="799101"/>
                  </a:lnTo>
                  <a:lnTo>
                    <a:pt x="889705" y="762057"/>
                  </a:lnTo>
                  <a:lnTo>
                    <a:pt x="913386" y="723129"/>
                  </a:lnTo>
                  <a:lnTo>
                    <a:pt x="933120" y="682609"/>
                  </a:lnTo>
                  <a:lnTo>
                    <a:pt x="948907" y="640785"/>
                  </a:lnTo>
                  <a:lnTo>
                    <a:pt x="960748" y="597947"/>
                  </a:lnTo>
                  <a:lnTo>
                    <a:pt x="968642" y="554386"/>
                  </a:lnTo>
                  <a:lnTo>
                    <a:pt x="972588" y="510390"/>
                  </a:lnTo>
                  <a:lnTo>
                    <a:pt x="972588" y="466249"/>
                  </a:lnTo>
                  <a:lnTo>
                    <a:pt x="968642" y="422253"/>
                  </a:lnTo>
                  <a:lnTo>
                    <a:pt x="960748" y="378692"/>
                  </a:lnTo>
                  <a:lnTo>
                    <a:pt x="948907" y="335855"/>
                  </a:lnTo>
                  <a:lnTo>
                    <a:pt x="933120" y="294032"/>
                  </a:lnTo>
                  <a:lnTo>
                    <a:pt x="913386" y="253513"/>
                  </a:lnTo>
                  <a:lnTo>
                    <a:pt x="889705" y="214587"/>
                  </a:lnTo>
                  <a:lnTo>
                    <a:pt x="862077" y="177544"/>
                  </a:lnTo>
                  <a:lnTo>
                    <a:pt x="830502" y="142674"/>
                  </a:lnTo>
                  <a:lnTo>
                    <a:pt x="795778" y="110969"/>
                  </a:lnTo>
                  <a:lnTo>
                    <a:pt x="758890" y="83227"/>
                  </a:lnTo>
                  <a:lnTo>
                    <a:pt x="720126" y="59447"/>
                  </a:lnTo>
                  <a:lnTo>
                    <a:pt x="679775" y="39631"/>
                  </a:lnTo>
                  <a:lnTo>
                    <a:pt x="638126" y="23779"/>
                  </a:lnTo>
                  <a:lnTo>
                    <a:pt x="595467" y="11889"/>
                  </a:lnTo>
                  <a:lnTo>
                    <a:pt x="552086" y="3963"/>
                  </a:lnTo>
                  <a:lnTo>
                    <a:pt x="508273" y="0"/>
                  </a:lnTo>
                  <a:close/>
                </a:path>
              </a:pathLst>
            </a:custGeom>
            <a:solidFill>
              <a:srgbClr val="0076BA"/>
            </a:solidFill>
          </p:spPr>
          <p:txBody>
            <a:bodyPr wrap="square" lIns="0" tIns="0" rIns="0" bIns="0" rtlCol="0"/>
            <a:lstStyle/>
            <a:p>
              <a:endParaRPr/>
            </a:p>
          </p:txBody>
        </p:sp>
        <p:pic>
          <p:nvPicPr>
            <p:cNvPr id="28" name="object 28"/>
            <p:cNvPicPr/>
            <p:nvPr/>
          </p:nvPicPr>
          <p:blipFill>
            <a:blip r:embed="rId9" cstate="print"/>
            <a:stretch>
              <a:fillRect/>
            </a:stretch>
          </p:blipFill>
          <p:spPr>
            <a:xfrm>
              <a:off x="6896100" y="1135380"/>
              <a:ext cx="723900" cy="355600"/>
            </a:xfrm>
            <a:prstGeom prst="rect">
              <a:avLst/>
            </a:prstGeom>
          </p:spPr>
        </p:pic>
      </p:grpSp>
      <p:sp>
        <p:nvSpPr>
          <p:cNvPr id="29" name="object 29"/>
          <p:cNvSpPr txBox="1"/>
          <p:nvPr/>
        </p:nvSpPr>
        <p:spPr>
          <a:xfrm>
            <a:off x="6882625" y="1036572"/>
            <a:ext cx="717550" cy="494030"/>
          </a:xfrm>
          <a:prstGeom prst="rect">
            <a:avLst/>
          </a:prstGeom>
        </p:spPr>
        <p:txBody>
          <a:bodyPr vert="horz" wrap="square" lIns="0" tIns="15240" rIns="0" bIns="0" rtlCol="0">
            <a:spAutoFit/>
          </a:bodyPr>
          <a:lstStyle/>
          <a:p>
            <a:pPr marL="12700">
              <a:lnSpc>
                <a:spcPct val="100000"/>
              </a:lnSpc>
              <a:spcBef>
                <a:spcPts val="120"/>
              </a:spcBef>
            </a:pPr>
            <a:r>
              <a:rPr sz="3050" b="1" spc="114" dirty="0">
                <a:solidFill>
                  <a:srgbClr val="FFFFFF"/>
                </a:solidFill>
                <a:latin typeface="Arial"/>
                <a:cs typeface="Arial"/>
              </a:rPr>
              <a:t>140</a:t>
            </a:r>
            <a:endParaRPr sz="305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18268"/>
            <a:ext cx="9966960" cy="1112520"/>
          </a:xfrm>
          <a:custGeom>
            <a:avLst/>
            <a:gdLst/>
            <a:ahLst/>
            <a:cxnLst/>
            <a:rect l="l" t="t" r="r" b="b"/>
            <a:pathLst>
              <a:path w="9966960" h="1112520">
                <a:moveTo>
                  <a:pt x="0" y="0"/>
                </a:moveTo>
                <a:lnTo>
                  <a:pt x="0" y="1111954"/>
                </a:lnTo>
                <a:lnTo>
                  <a:pt x="9966959" y="1111954"/>
                </a:lnTo>
                <a:lnTo>
                  <a:pt x="9966959" y="0"/>
                </a:lnTo>
                <a:lnTo>
                  <a:pt x="0" y="0"/>
                </a:lnTo>
                <a:close/>
              </a:path>
            </a:pathLst>
          </a:custGeom>
          <a:solidFill>
            <a:srgbClr val="B7D7FC"/>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63500" rIns="0" bIns="0" rtlCol="0">
            <a:spAutoFit/>
          </a:bodyPr>
          <a:lstStyle/>
          <a:p>
            <a:pPr marL="433705" marR="5080">
              <a:lnSpc>
                <a:spcPts val="3629"/>
              </a:lnSpc>
              <a:spcBef>
                <a:spcPts val="500"/>
              </a:spcBef>
            </a:pPr>
            <a:r>
              <a:rPr spc="-5" dirty="0"/>
              <a:t>Getting</a:t>
            </a:r>
            <a:r>
              <a:rPr spc="-95" dirty="0"/>
              <a:t> </a:t>
            </a:r>
            <a:r>
              <a:rPr spc="5" dirty="0"/>
              <a:t>to</a:t>
            </a:r>
            <a:r>
              <a:rPr spc="-95" dirty="0"/>
              <a:t> </a:t>
            </a:r>
            <a:r>
              <a:rPr spc="114" dirty="0"/>
              <a:t>2022:</a:t>
            </a:r>
            <a:r>
              <a:rPr spc="-95" dirty="0"/>
              <a:t> </a:t>
            </a:r>
            <a:r>
              <a:rPr spc="-135" dirty="0"/>
              <a:t>Short-Term</a:t>
            </a:r>
            <a:r>
              <a:rPr spc="-95" dirty="0"/>
              <a:t> Southeast</a:t>
            </a:r>
            <a:r>
              <a:rPr spc="-155" dirty="0"/>
              <a:t> </a:t>
            </a:r>
            <a:r>
              <a:rPr spc="-100" dirty="0"/>
              <a:t>Alaska </a:t>
            </a:r>
            <a:r>
              <a:rPr spc="-900" dirty="0"/>
              <a:t> </a:t>
            </a:r>
            <a:r>
              <a:rPr spc="-100" dirty="0"/>
              <a:t>Resilience </a:t>
            </a:r>
            <a:r>
              <a:rPr spc="-90" dirty="0"/>
              <a:t>Plan</a:t>
            </a:r>
            <a:r>
              <a:rPr spc="-95" dirty="0"/>
              <a:t> </a:t>
            </a:r>
            <a:r>
              <a:rPr spc="-60" dirty="0"/>
              <a:t>Prioritization</a:t>
            </a:r>
          </a:p>
        </p:txBody>
      </p:sp>
      <p:grpSp>
        <p:nvGrpSpPr>
          <p:cNvPr id="4" name="object 4"/>
          <p:cNvGrpSpPr/>
          <p:nvPr/>
        </p:nvGrpSpPr>
        <p:grpSpPr>
          <a:xfrm>
            <a:off x="7963941" y="1516373"/>
            <a:ext cx="1066165" cy="5600700"/>
            <a:chOff x="7963941" y="1516373"/>
            <a:chExt cx="1066165" cy="5600700"/>
          </a:xfrm>
        </p:grpSpPr>
        <p:sp>
          <p:nvSpPr>
            <p:cNvPr id="5" name="object 5"/>
            <p:cNvSpPr/>
            <p:nvPr/>
          </p:nvSpPr>
          <p:spPr>
            <a:xfrm>
              <a:off x="8604258" y="1516373"/>
              <a:ext cx="0" cy="5600700"/>
            </a:xfrm>
            <a:custGeom>
              <a:avLst/>
              <a:gdLst/>
              <a:ahLst/>
              <a:cxnLst/>
              <a:rect l="l" t="t" r="r" b="b"/>
              <a:pathLst>
                <a:path h="5600700">
                  <a:moveTo>
                    <a:pt x="0" y="3289306"/>
                  </a:moveTo>
                  <a:lnTo>
                    <a:pt x="0" y="5600703"/>
                  </a:lnTo>
                </a:path>
                <a:path h="5600700">
                  <a:moveTo>
                    <a:pt x="0" y="2171706"/>
                  </a:moveTo>
                  <a:lnTo>
                    <a:pt x="0" y="2311406"/>
                  </a:lnTo>
                </a:path>
                <a:path h="5600700">
                  <a:moveTo>
                    <a:pt x="0" y="1054106"/>
                  </a:moveTo>
                  <a:lnTo>
                    <a:pt x="0" y="1206506"/>
                  </a:lnTo>
                </a:path>
                <a:path h="5600700">
                  <a:moveTo>
                    <a:pt x="0" y="0"/>
                  </a:moveTo>
                  <a:lnTo>
                    <a:pt x="0" y="88906"/>
                  </a:lnTo>
                </a:path>
              </a:pathLst>
            </a:custGeom>
            <a:ln w="3175">
              <a:solidFill>
                <a:srgbClr val="B8B8B8"/>
              </a:solidFill>
            </a:ln>
          </p:spPr>
          <p:txBody>
            <a:bodyPr wrap="square" lIns="0" tIns="0" rIns="0" bIns="0" rtlCol="0"/>
            <a:lstStyle/>
            <a:p>
              <a:endParaRPr/>
            </a:p>
          </p:txBody>
        </p:sp>
        <p:sp>
          <p:nvSpPr>
            <p:cNvPr id="6" name="object 6"/>
            <p:cNvSpPr/>
            <p:nvPr/>
          </p:nvSpPr>
          <p:spPr>
            <a:xfrm>
              <a:off x="7969257" y="1522723"/>
              <a:ext cx="0" cy="1200785"/>
            </a:xfrm>
            <a:custGeom>
              <a:avLst/>
              <a:gdLst/>
              <a:ahLst/>
              <a:cxnLst/>
              <a:rect l="l" t="t" r="r" b="b"/>
              <a:pathLst>
                <a:path h="1200785">
                  <a:moveTo>
                    <a:pt x="0" y="1047757"/>
                  </a:moveTo>
                  <a:lnTo>
                    <a:pt x="0" y="1200156"/>
                  </a:lnTo>
                </a:path>
                <a:path h="1200785">
                  <a:moveTo>
                    <a:pt x="0" y="0"/>
                  </a:moveTo>
                  <a:lnTo>
                    <a:pt x="0" y="82556"/>
                  </a:lnTo>
                </a:path>
              </a:pathLst>
            </a:custGeom>
            <a:ln w="9735">
              <a:solidFill>
                <a:srgbClr val="000000"/>
              </a:solidFill>
            </a:ln>
          </p:spPr>
          <p:txBody>
            <a:bodyPr wrap="square" lIns="0" tIns="0" rIns="0" bIns="0" rtlCol="0"/>
            <a:lstStyle/>
            <a:p>
              <a:endParaRPr/>
            </a:p>
          </p:txBody>
        </p:sp>
        <p:pic>
          <p:nvPicPr>
            <p:cNvPr id="7" name="object 7"/>
            <p:cNvPicPr/>
            <p:nvPr/>
          </p:nvPicPr>
          <p:blipFill>
            <a:blip r:embed="rId3" cstate="print"/>
            <a:stretch>
              <a:fillRect/>
            </a:stretch>
          </p:blipFill>
          <p:spPr>
            <a:xfrm>
              <a:off x="7963941" y="1605280"/>
              <a:ext cx="1065758" cy="965200"/>
            </a:xfrm>
            <a:prstGeom prst="rect">
              <a:avLst/>
            </a:prstGeom>
          </p:spPr>
        </p:pic>
        <p:sp>
          <p:nvSpPr>
            <p:cNvPr id="8" name="object 8"/>
            <p:cNvSpPr/>
            <p:nvPr/>
          </p:nvSpPr>
          <p:spPr>
            <a:xfrm>
              <a:off x="7969257" y="3688080"/>
              <a:ext cx="0" cy="139700"/>
            </a:xfrm>
            <a:custGeom>
              <a:avLst/>
              <a:gdLst/>
              <a:ahLst/>
              <a:cxnLst/>
              <a:rect l="l" t="t" r="r" b="b"/>
              <a:pathLst>
                <a:path h="139700">
                  <a:moveTo>
                    <a:pt x="0" y="0"/>
                  </a:moveTo>
                  <a:lnTo>
                    <a:pt x="0" y="139700"/>
                  </a:lnTo>
                </a:path>
              </a:pathLst>
            </a:custGeom>
            <a:ln w="9735">
              <a:solidFill>
                <a:srgbClr val="000000"/>
              </a:solidFill>
            </a:ln>
          </p:spPr>
          <p:txBody>
            <a:bodyPr wrap="square" lIns="0" tIns="0" rIns="0" bIns="0" rtlCol="0"/>
            <a:lstStyle/>
            <a:p>
              <a:endParaRPr/>
            </a:p>
          </p:txBody>
        </p:sp>
        <p:pic>
          <p:nvPicPr>
            <p:cNvPr id="9" name="object 9"/>
            <p:cNvPicPr/>
            <p:nvPr/>
          </p:nvPicPr>
          <p:blipFill>
            <a:blip r:embed="rId4" cstate="print"/>
            <a:stretch>
              <a:fillRect/>
            </a:stretch>
          </p:blipFill>
          <p:spPr>
            <a:xfrm>
              <a:off x="7963941" y="2722880"/>
              <a:ext cx="862558" cy="965200"/>
            </a:xfrm>
            <a:prstGeom prst="rect">
              <a:avLst/>
            </a:prstGeom>
          </p:spPr>
        </p:pic>
        <p:sp>
          <p:nvSpPr>
            <p:cNvPr id="10" name="object 10"/>
            <p:cNvSpPr/>
            <p:nvPr/>
          </p:nvSpPr>
          <p:spPr>
            <a:xfrm>
              <a:off x="7969257" y="4805680"/>
              <a:ext cx="0" cy="139700"/>
            </a:xfrm>
            <a:custGeom>
              <a:avLst/>
              <a:gdLst/>
              <a:ahLst/>
              <a:cxnLst/>
              <a:rect l="l" t="t" r="r" b="b"/>
              <a:pathLst>
                <a:path h="139700">
                  <a:moveTo>
                    <a:pt x="0" y="0"/>
                  </a:moveTo>
                  <a:lnTo>
                    <a:pt x="0" y="139700"/>
                  </a:lnTo>
                </a:path>
              </a:pathLst>
            </a:custGeom>
            <a:ln w="9735">
              <a:solidFill>
                <a:srgbClr val="000000"/>
              </a:solidFill>
            </a:ln>
          </p:spPr>
          <p:txBody>
            <a:bodyPr wrap="square" lIns="0" tIns="0" rIns="0" bIns="0" rtlCol="0"/>
            <a:lstStyle/>
            <a:p>
              <a:endParaRPr/>
            </a:p>
          </p:txBody>
        </p:sp>
        <p:pic>
          <p:nvPicPr>
            <p:cNvPr id="11" name="object 11"/>
            <p:cNvPicPr/>
            <p:nvPr/>
          </p:nvPicPr>
          <p:blipFill>
            <a:blip r:embed="rId5" cstate="print"/>
            <a:stretch>
              <a:fillRect/>
            </a:stretch>
          </p:blipFill>
          <p:spPr>
            <a:xfrm>
              <a:off x="7963941" y="3827780"/>
              <a:ext cx="646658" cy="977900"/>
            </a:xfrm>
            <a:prstGeom prst="rect">
              <a:avLst/>
            </a:prstGeom>
          </p:spPr>
        </p:pic>
        <p:sp>
          <p:nvSpPr>
            <p:cNvPr id="12" name="object 12"/>
            <p:cNvSpPr/>
            <p:nvPr/>
          </p:nvSpPr>
          <p:spPr>
            <a:xfrm>
              <a:off x="7969257" y="5923280"/>
              <a:ext cx="0" cy="139700"/>
            </a:xfrm>
            <a:custGeom>
              <a:avLst/>
              <a:gdLst/>
              <a:ahLst/>
              <a:cxnLst/>
              <a:rect l="l" t="t" r="r" b="b"/>
              <a:pathLst>
                <a:path h="139700">
                  <a:moveTo>
                    <a:pt x="0" y="0"/>
                  </a:moveTo>
                  <a:lnTo>
                    <a:pt x="0" y="139700"/>
                  </a:lnTo>
                </a:path>
              </a:pathLst>
            </a:custGeom>
            <a:ln w="9735">
              <a:solidFill>
                <a:srgbClr val="000000"/>
              </a:solidFill>
            </a:ln>
          </p:spPr>
          <p:txBody>
            <a:bodyPr wrap="square" lIns="0" tIns="0" rIns="0" bIns="0" rtlCol="0"/>
            <a:lstStyle/>
            <a:p>
              <a:endParaRPr/>
            </a:p>
          </p:txBody>
        </p:sp>
        <p:pic>
          <p:nvPicPr>
            <p:cNvPr id="13" name="object 13"/>
            <p:cNvPicPr/>
            <p:nvPr/>
          </p:nvPicPr>
          <p:blipFill>
            <a:blip r:embed="rId6" cstate="print"/>
            <a:stretch>
              <a:fillRect/>
            </a:stretch>
          </p:blipFill>
          <p:spPr>
            <a:xfrm>
              <a:off x="7963941" y="4945380"/>
              <a:ext cx="227558" cy="977900"/>
            </a:xfrm>
            <a:prstGeom prst="rect">
              <a:avLst/>
            </a:prstGeom>
          </p:spPr>
        </p:pic>
        <p:sp>
          <p:nvSpPr>
            <p:cNvPr id="14" name="object 14"/>
            <p:cNvSpPr/>
            <p:nvPr/>
          </p:nvSpPr>
          <p:spPr>
            <a:xfrm>
              <a:off x="7969257" y="7028180"/>
              <a:ext cx="0" cy="82550"/>
            </a:xfrm>
            <a:custGeom>
              <a:avLst/>
              <a:gdLst/>
              <a:ahLst/>
              <a:cxnLst/>
              <a:rect l="l" t="t" r="r" b="b"/>
              <a:pathLst>
                <a:path h="82550">
                  <a:moveTo>
                    <a:pt x="0" y="0"/>
                  </a:moveTo>
                  <a:lnTo>
                    <a:pt x="0" y="82545"/>
                  </a:lnTo>
                </a:path>
              </a:pathLst>
            </a:custGeom>
            <a:ln w="9735">
              <a:solidFill>
                <a:srgbClr val="000000"/>
              </a:solidFill>
            </a:ln>
          </p:spPr>
          <p:txBody>
            <a:bodyPr wrap="square" lIns="0" tIns="0" rIns="0" bIns="0" rtlCol="0"/>
            <a:lstStyle/>
            <a:p>
              <a:endParaRPr/>
            </a:p>
          </p:txBody>
        </p:sp>
        <p:pic>
          <p:nvPicPr>
            <p:cNvPr id="15" name="object 15"/>
            <p:cNvPicPr/>
            <p:nvPr/>
          </p:nvPicPr>
          <p:blipFill>
            <a:blip r:embed="rId7" cstate="print"/>
            <a:stretch>
              <a:fillRect/>
            </a:stretch>
          </p:blipFill>
          <p:spPr>
            <a:xfrm>
              <a:off x="7963941" y="6062980"/>
              <a:ext cx="100558" cy="965200"/>
            </a:xfrm>
            <a:prstGeom prst="rect">
              <a:avLst/>
            </a:prstGeom>
          </p:spPr>
        </p:pic>
      </p:grpSp>
      <p:sp>
        <p:nvSpPr>
          <p:cNvPr id="16" name="object 16"/>
          <p:cNvSpPr/>
          <p:nvPr/>
        </p:nvSpPr>
        <p:spPr>
          <a:xfrm>
            <a:off x="9251954" y="1516373"/>
            <a:ext cx="0" cy="5600700"/>
          </a:xfrm>
          <a:custGeom>
            <a:avLst/>
            <a:gdLst/>
            <a:ahLst/>
            <a:cxnLst/>
            <a:rect l="l" t="t" r="r" b="b"/>
            <a:pathLst>
              <a:path h="5600700">
                <a:moveTo>
                  <a:pt x="0" y="0"/>
                </a:moveTo>
                <a:lnTo>
                  <a:pt x="0" y="5600703"/>
                </a:lnTo>
              </a:path>
            </a:pathLst>
          </a:custGeom>
          <a:ln w="3175">
            <a:solidFill>
              <a:srgbClr val="B8B8B8"/>
            </a:solidFill>
          </a:ln>
        </p:spPr>
        <p:txBody>
          <a:bodyPr wrap="square" lIns="0" tIns="0" rIns="0" bIns="0" rtlCol="0"/>
          <a:lstStyle/>
          <a:p>
            <a:endParaRPr/>
          </a:p>
        </p:txBody>
      </p:sp>
      <p:sp>
        <p:nvSpPr>
          <p:cNvPr id="17" name="object 17"/>
          <p:cNvSpPr txBox="1"/>
          <p:nvPr/>
        </p:nvSpPr>
        <p:spPr>
          <a:xfrm>
            <a:off x="208582" y="1384237"/>
            <a:ext cx="7472045" cy="2047875"/>
          </a:xfrm>
          <a:prstGeom prst="rect">
            <a:avLst/>
          </a:prstGeom>
        </p:spPr>
        <p:txBody>
          <a:bodyPr vert="horz" wrap="square" lIns="0" tIns="24130" rIns="0" bIns="0" rtlCol="0">
            <a:spAutoFit/>
          </a:bodyPr>
          <a:lstStyle/>
          <a:p>
            <a:pPr marL="2364740" marR="78105" indent="-1694814">
              <a:lnSpc>
                <a:spcPct val="107100"/>
              </a:lnSpc>
              <a:spcBef>
                <a:spcPts val="190"/>
              </a:spcBef>
              <a:tabLst>
                <a:tab pos="1184275" algn="l"/>
              </a:tabLst>
            </a:pPr>
            <a:r>
              <a:rPr sz="5775" b="1" spc="-15" baseline="-8658" dirty="0">
                <a:solidFill>
                  <a:srgbClr val="7F0C03"/>
                </a:solidFill>
                <a:latin typeface="Arial"/>
                <a:cs typeface="Arial"/>
              </a:rPr>
              <a:t>6	</a:t>
            </a:r>
            <a:r>
              <a:rPr sz="3050" spc="80" dirty="0">
                <a:latin typeface="Arial"/>
                <a:cs typeface="Arial"/>
              </a:rPr>
              <a:t>Work</a:t>
            </a:r>
            <a:r>
              <a:rPr sz="3050" spc="-110" dirty="0">
                <a:latin typeface="Arial"/>
                <a:cs typeface="Arial"/>
              </a:rPr>
              <a:t> </a:t>
            </a:r>
            <a:r>
              <a:rPr sz="3050" spc="150" dirty="0">
                <a:latin typeface="Arial"/>
                <a:cs typeface="Arial"/>
              </a:rPr>
              <a:t>to</a:t>
            </a:r>
            <a:r>
              <a:rPr sz="3050" spc="-110" dirty="0">
                <a:latin typeface="Arial"/>
                <a:cs typeface="Arial"/>
              </a:rPr>
              <a:t> </a:t>
            </a:r>
            <a:r>
              <a:rPr sz="3050" spc="-30" dirty="0">
                <a:latin typeface="Arial"/>
                <a:cs typeface="Arial"/>
              </a:rPr>
              <a:t>Ensure</a:t>
            </a:r>
            <a:r>
              <a:rPr sz="3050" spc="-105" dirty="0">
                <a:latin typeface="Arial"/>
                <a:cs typeface="Arial"/>
              </a:rPr>
              <a:t> </a:t>
            </a:r>
            <a:r>
              <a:rPr sz="3050" spc="50" dirty="0">
                <a:latin typeface="Arial"/>
                <a:cs typeface="Arial"/>
              </a:rPr>
              <a:t>Short-term</a:t>
            </a:r>
            <a:r>
              <a:rPr sz="3050" spc="-160" dirty="0">
                <a:latin typeface="Arial"/>
                <a:cs typeface="Arial"/>
              </a:rPr>
              <a:t> </a:t>
            </a:r>
            <a:r>
              <a:rPr sz="3050" spc="70" dirty="0">
                <a:latin typeface="Arial"/>
                <a:cs typeface="Arial"/>
              </a:rPr>
              <a:t>Viability </a:t>
            </a:r>
            <a:r>
              <a:rPr sz="3050" spc="-835" dirty="0">
                <a:latin typeface="Arial"/>
                <a:cs typeface="Arial"/>
              </a:rPr>
              <a:t> </a:t>
            </a:r>
            <a:r>
              <a:rPr sz="3050" spc="120" dirty="0">
                <a:latin typeface="Arial"/>
                <a:cs typeface="Arial"/>
              </a:rPr>
              <a:t>of</a:t>
            </a:r>
            <a:r>
              <a:rPr sz="3050" spc="-25" dirty="0">
                <a:latin typeface="Arial"/>
                <a:cs typeface="Arial"/>
              </a:rPr>
              <a:t> </a:t>
            </a:r>
            <a:r>
              <a:rPr sz="3050" spc="90" dirty="0">
                <a:latin typeface="Arial"/>
                <a:cs typeface="Arial"/>
              </a:rPr>
              <a:t>the</a:t>
            </a:r>
            <a:r>
              <a:rPr sz="3050" spc="-95" dirty="0">
                <a:latin typeface="Arial"/>
                <a:cs typeface="Arial"/>
              </a:rPr>
              <a:t> </a:t>
            </a:r>
            <a:r>
              <a:rPr sz="3050" spc="40" dirty="0">
                <a:latin typeface="Arial"/>
                <a:cs typeface="Arial"/>
              </a:rPr>
              <a:t>Seafood</a:t>
            </a:r>
            <a:r>
              <a:rPr sz="3050" spc="-95" dirty="0">
                <a:latin typeface="Arial"/>
                <a:cs typeface="Arial"/>
              </a:rPr>
              <a:t> </a:t>
            </a:r>
            <a:r>
              <a:rPr sz="3050" spc="15" dirty="0">
                <a:latin typeface="Arial"/>
                <a:cs typeface="Arial"/>
              </a:rPr>
              <a:t>Sector</a:t>
            </a:r>
            <a:endParaRPr sz="3050">
              <a:latin typeface="Arial"/>
              <a:cs typeface="Arial"/>
            </a:endParaRPr>
          </a:p>
          <a:p>
            <a:pPr marL="38100">
              <a:lnSpc>
                <a:spcPct val="100000"/>
              </a:lnSpc>
              <a:spcBef>
                <a:spcPts val="2275"/>
              </a:spcBef>
            </a:pPr>
            <a:r>
              <a:rPr sz="5775" b="1" spc="89" baseline="-2164" dirty="0">
                <a:solidFill>
                  <a:srgbClr val="7F0C03"/>
                </a:solidFill>
                <a:latin typeface="Arial"/>
                <a:cs typeface="Arial"/>
              </a:rPr>
              <a:t>7</a:t>
            </a:r>
            <a:r>
              <a:rPr sz="3050" spc="60" dirty="0">
                <a:latin typeface="Arial"/>
                <a:cs typeface="Arial"/>
              </a:rPr>
              <a:t>Keep</a:t>
            </a:r>
            <a:r>
              <a:rPr sz="3050" spc="-100" dirty="0">
                <a:latin typeface="Arial"/>
                <a:cs typeface="Arial"/>
              </a:rPr>
              <a:t> </a:t>
            </a:r>
            <a:r>
              <a:rPr sz="3050" spc="10" dirty="0">
                <a:latin typeface="Arial"/>
                <a:cs typeface="Arial"/>
              </a:rPr>
              <a:t>Southeast</a:t>
            </a:r>
            <a:r>
              <a:rPr sz="3050" spc="-150" dirty="0">
                <a:latin typeface="Arial"/>
                <a:cs typeface="Arial"/>
              </a:rPr>
              <a:t> </a:t>
            </a:r>
            <a:r>
              <a:rPr sz="3050" spc="-15" dirty="0">
                <a:latin typeface="Arial"/>
                <a:cs typeface="Arial"/>
              </a:rPr>
              <a:t>Alaskans</a:t>
            </a:r>
            <a:r>
              <a:rPr sz="3050" spc="-95" dirty="0">
                <a:latin typeface="Arial"/>
                <a:cs typeface="Arial"/>
              </a:rPr>
              <a:t> </a:t>
            </a:r>
            <a:r>
              <a:rPr sz="3050" spc="85" dirty="0">
                <a:latin typeface="Arial"/>
                <a:cs typeface="Arial"/>
              </a:rPr>
              <a:t>in</a:t>
            </a:r>
            <a:r>
              <a:rPr sz="3050" spc="-95" dirty="0">
                <a:latin typeface="Arial"/>
                <a:cs typeface="Arial"/>
              </a:rPr>
              <a:t> </a:t>
            </a:r>
            <a:r>
              <a:rPr sz="3050" spc="90" dirty="0">
                <a:latin typeface="Arial"/>
                <a:cs typeface="Arial"/>
              </a:rPr>
              <a:t>their</a:t>
            </a:r>
            <a:r>
              <a:rPr sz="3050" spc="-95" dirty="0">
                <a:latin typeface="Arial"/>
                <a:cs typeface="Arial"/>
              </a:rPr>
              <a:t> </a:t>
            </a:r>
            <a:r>
              <a:rPr sz="3050" spc="35" dirty="0">
                <a:latin typeface="Arial"/>
                <a:cs typeface="Arial"/>
              </a:rPr>
              <a:t>Homes</a:t>
            </a:r>
            <a:endParaRPr sz="3050">
              <a:latin typeface="Arial"/>
              <a:cs typeface="Arial"/>
            </a:endParaRPr>
          </a:p>
        </p:txBody>
      </p:sp>
      <p:sp>
        <p:nvSpPr>
          <p:cNvPr id="18" name="object 18"/>
          <p:cNvSpPr txBox="1"/>
          <p:nvPr/>
        </p:nvSpPr>
        <p:spPr>
          <a:xfrm>
            <a:off x="1441221" y="3667484"/>
            <a:ext cx="6214110" cy="3121025"/>
          </a:xfrm>
          <a:prstGeom prst="rect">
            <a:avLst/>
          </a:prstGeom>
        </p:spPr>
        <p:txBody>
          <a:bodyPr vert="horz" wrap="square" lIns="0" tIns="283845" rIns="0" bIns="0" rtlCol="0">
            <a:spAutoFit/>
          </a:bodyPr>
          <a:lstStyle/>
          <a:p>
            <a:pPr marL="1793875">
              <a:lnSpc>
                <a:spcPct val="100000"/>
              </a:lnSpc>
              <a:spcBef>
                <a:spcPts val="2235"/>
              </a:spcBef>
            </a:pPr>
            <a:r>
              <a:rPr sz="5775" b="1" spc="-15" baseline="-5050" dirty="0">
                <a:solidFill>
                  <a:srgbClr val="7F0C03"/>
                </a:solidFill>
                <a:latin typeface="Arial"/>
                <a:cs typeface="Arial"/>
              </a:rPr>
              <a:t>8</a:t>
            </a:r>
            <a:r>
              <a:rPr sz="5775" b="1" spc="-885" baseline="-5050" dirty="0">
                <a:solidFill>
                  <a:srgbClr val="7F0C03"/>
                </a:solidFill>
                <a:latin typeface="Arial"/>
                <a:cs typeface="Arial"/>
              </a:rPr>
              <a:t> </a:t>
            </a:r>
            <a:r>
              <a:rPr sz="3050" spc="70" dirty="0">
                <a:latin typeface="Arial"/>
                <a:cs typeface="Arial"/>
              </a:rPr>
              <a:t>Advoc</a:t>
            </a:r>
            <a:r>
              <a:rPr sz="3050" spc="35" dirty="0">
                <a:latin typeface="Arial"/>
                <a:cs typeface="Arial"/>
              </a:rPr>
              <a:t>a</a:t>
            </a:r>
            <a:r>
              <a:rPr sz="3050" spc="95" dirty="0">
                <a:latin typeface="Arial"/>
                <a:cs typeface="Arial"/>
              </a:rPr>
              <a:t>te</a:t>
            </a:r>
            <a:r>
              <a:rPr sz="3050" spc="-90" dirty="0">
                <a:latin typeface="Arial"/>
                <a:cs typeface="Arial"/>
              </a:rPr>
              <a:t> </a:t>
            </a:r>
            <a:r>
              <a:rPr sz="3050" spc="110" dirty="0">
                <a:latin typeface="Arial"/>
                <a:cs typeface="Arial"/>
              </a:rPr>
              <a:t>for</a:t>
            </a:r>
            <a:r>
              <a:rPr sz="3050" spc="-90" dirty="0">
                <a:latin typeface="Arial"/>
                <a:cs typeface="Arial"/>
              </a:rPr>
              <a:t> </a:t>
            </a:r>
            <a:r>
              <a:rPr sz="3050" spc="60" dirty="0">
                <a:latin typeface="Arial"/>
                <a:cs typeface="Arial"/>
              </a:rPr>
              <a:t>Childca</a:t>
            </a:r>
            <a:r>
              <a:rPr sz="3050" spc="-15" dirty="0">
                <a:latin typeface="Arial"/>
                <a:cs typeface="Arial"/>
              </a:rPr>
              <a:t>r</a:t>
            </a:r>
            <a:r>
              <a:rPr sz="3050" spc="40" dirty="0">
                <a:latin typeface="Arial"/>
                <a:cs typeface="Arial"/>
              </a:rPr>
              <a:t>e</a:t>
            </a:r>
            <a:endParaRPr sz="3050">
              <a:latin typeface="Arial"/>
              <a:cs typeface="Arial"/>
            </a:endParaRPr>
          </a:p>
          <a:p>
            <a:pPr marL="1369695" marR="52705" indent="-1357630">
              <a:lnSpc>
                <a:spcPct val="106700"/>
              </a:lnSpc>
              <a:spcBef>
                <a:spcPts val="1820"/>
              </a:spcBef>
            </a:pPr>
            <a:r>
              <a:rPr sz="3850" b="1" spc="-10" dirty="0">
                <a:solidFill>
                  <a:srgbClr val="7F0C03"/>
                </a:solidFill>
                <a:latin typeface="Arial"/>
                <a:cs typeface="Arial"/>
              </a:rPr>
              <a:t>9</a:t>
            </a:r>
            <a:r>
              <a:rPr sz="3850" b="1" spc="-385" dirty="0">
                <a:solidFill>
                  <a:srgbClr val="7F0C03"/>
                </a:solidFill>
                <a:latin typeface="Arial"/>
                <a:cs typeface="Arial"/>
              </a:rPr>
              <a:t> </a:t>
            </a:r>
            <a:r>
              <a:rPr sz="3050" spc="80" dirty="0">
                <a:latin typeface="Arial"/>
                <a:cs typeface="Arial"/>
              </a:rPr>
              <a:t>Suppo</a:t>
            </a:r>
            <a:r>
              <a:rPr sz="3050" spc="5" dirty="0">
                <a:latin typeface="Arial"/>
                <a:cs typeface="Arial"/>
              </a:rPr>
              <a:t>r</a:t>
            </a:r>
            <a:r>
              <a:rPr sz="3050" spc="150" dirty="0">
                <a:latin typeface="Arial"/>
                <a:cs typeface="Arial"/>
              </a:rPr>
              <a:t>t</a:t>
            </a:r>
            <a:r>
              <a:rPr sz="3050" spc="-90" dirty="0">
                <a:latin typeface="Arial"/>
                <a:cs typeface="Arial"/>
              </a:rPr>
              <a:t> </a:t>
            </a:r>
            <a:r>
              <a:rPr sz="3050" spc="90" dirty="0">
                <a:latin typeface="Arial"/>
                <a:cs typeface="Arial"/>
              </a:rPr>
              <a:t>Expedited</a:t>
            </a:r>
            <a:r>
              <a:rPr sz="3050" spc="-90" dirty="0">
                <a:latin typeface="Arial"/>
                <a:cs typeface="Arial"/>
              </a:rPr>
              <a:t> </a:t>
            </a:r>
            <a:r>
              <a:rPr sz="3050" spc="-380" dirty="0">
                <a:latin typeface="Arial"/>
                <a:cs typeface="Arial"/>
              </a:rPr>
              <a:t>R</a:t>
            </a:r>
            <a:r>
              <a:rPr sz="3050" spc="75" dirty="0">
                <a:latin typeface="Arial"/>
                <a:cs typeface="Arial"/>
              </a:rPr>
              <a:t>esolution</a:t>
            </a:r>
            <a:r>
              <a:rPr sz="3050" spc="-90" dirty="0">
                <a:latin typeface="Arial"/>
                <a:cs typeface="Arial"/>
              </a:rPr>
              <a:t> </a:t>
            </a:r>
            <a:r>
              <a:rPr sz="3050" spc="125" dirty="0">
                <a:latin typeface="Arial"/>
                <a:cs typeface="Arial"/>
              </a:rPr>
              <a:t>to  </a:t>
            </a:r>
            <a:r>
              <a:rPr sz="3050" spc="60" dirty="0">
                <a:latin typeface="Arial"/>
                <a:cs typeface="Arial"/>
              </a:rPr>
              <a:t>Solid</a:t>
            </a:r>
            <a:r>
              <a:rPr sz="3050" spc="-135" dirty="0">
                <a:latin typeface="Arial"/>
                <a:cs typeface="Arial"/>
              </a:rPr>
              <a:t> </a:t>
            </a:r>
            <a:r>
              <a:rPr sz="3050" spc="-5" dirty="0">
                <a:latin typeface="Arial"/>
                <a:cs typeface="Arial"/>
              </a:rPr>
              <a:t>Waste</a:t>
            </a:r>
            <a:r>
              <a:rPr sz="3050" spc="-95" dirty="0">
                <a:latin typeface="Arial"/>
                <a:cs typeface="Arial"/>
              </a:rPr>
              <a:t> </a:t>
            </a:r>
            <a:r>
              <a:rPr sz="3050" spc="90" dirty="0">
                <a:latin typeface="Arial"/>
                <a:cs typeface="Arial"/>
              </a:rPr>
              <a:t>Shipping</a:t>
            </a:r>
            <a:endParaRPr sz="3050">
              <a:latin typeface="Arial"/>
              <a:cs typeface="Arial"/>
            </a:endParaRPr>
          </a:p>
          <a:p>
            <a:pPr marL="2029460">
              <a:lnSpc>
                <a:spcPct val="100000"/>
              </a:lnSpc>
              <a:spcBef>
                <a:spcPts val="2280"/>
              </a:spcBef>
            </a:pPr>
            <a:r>
              <a:rPr sz="5775" b="1" spc="-15" baseline="-2164" dirty="0">
                <a:solidFill>
                  <a:srgbClr val="7F0C03"/>
                </a:solidFill>
                <a:latin typeface="Arial"/>
                <a:cs typeface="Arial"/>
              </a:rPr>
              <a:t>10</a:t>
            </a:r>
            <a:r>
              <a:rPr sz="5775" b="1" spc="22" baseline="-2164" dirty="0">
                <a:solidFill>
                  <a:srgbClr val="7F0C03"/>
                </a:solidFill>
                <a:latin typeface="Arial"/>
                <a:cs typeface="Arial"/>
              </a:rPr>
              <a:t> </a:t>
            </a:r>
            <a:r>
              <a:rPr sz="3050" spc="-5" dirty="0">
                <a:latin typeface="Arial"/>
                <a:cs typeface="Arial"/>
              </a:rPr>
              <a:t>Request</a:t>
            </a:r>
            <a:r>
              <a:rPr sz="3050" spc="-175" dirty="0">
                <a:latin typeface="Arial"/>
                <a:cs typeface="Arial"/>
              </a:rPr>
              <a:t> </a:t>
            </a:r>
            <a:r>
              <a:rPr sz="3050" spc="-30" dirty="0">
                <a:latin typeface="Arial"/>
                <a:cs typeface="Arial"/>
              </a:rPr>
              <a:t>Tariff</a:t>
            </a:r>
            <a:r>
              <a:rPr sz="3050" spc="-35" dirty="0">
                <a:latin typeface="Arial"/>
                <a:cs typeface="Arial"/>
              </a:rPr>
              <a:t> </a:t>
            </a:r>
            <a:r>
              <a:rPr sz="3050" dirty="0">
                <a:latin typeface="Arial"/>
                <a:cs typeface="Arial"/>
              </a:rPr>
              <a:t>Relief</a:t>
            </a:r>
            <a:endParaRPr sz="3050">
              <a:latin typeface="Arial"/>
              <a:cs typeface="Arial"/>
            </a:endParaRPr>
          </a:p>
        </p:txBody>
      </p:sp>
      <p:sp>
        <p:nvSpPr>
          <p:cNvPr id="19" name="object 19"/>
          <p:cNvSpPr txBox="1"/>
          <p:nvPr/>
        </p:nvSpPr>
        <p:spPr>
          <a:xfrm>
            <a:off x="8361819" y="7231184"/>
            <a:ext cx="1134110" cy="297180"/>
          </a:xfrm>
          <a:prstGeom prst="rect">
            <a:avLst/>
          </a:prstGeom>
        </p:spPr>
        <p:txBody>
          <a:bodyPr vert="horz" wrap="square" lIns="0" tIns="16510" rIns="0" bIns="0" rtlCol="0">
            <a:spAutoFit/>
          </a:bodyPr>
          <a:lstStyle/>
          <a:p>
            <a:pPr marL="12700">
              <a:lnSpc>
                <a:spcPct val="100000"/>
              </a:lnSpc>
              <a:spcBef>
                <a:spcPts val="130"/>
              </a:spcBef>
              <a:tabLst>
                <a:tab pos="655320" algn="l"/>
              </a:tabLst>
            </a:pPr>
            <a:r>
              <a:rPr sz="1750" spc="50" dirty="0">
                <a:latin typeface="Arial"/>
                <a:cs typeface="Arial"/>
              </a:rPr>
              <a:t>20%	40%</a:t>
            </a:r>
            <a:endParaRPr sz="1750">
              <a:latin typeface="Arial"/>
              <a:cs typeface="Arial"/>
            </a:endParaRPr>
          </a:p>
        </p:txBody>
      </p:sp>
      <p:sp>
        <p:nvSpPr>
          <p:cNvPr id="20" name="object 20"/>
          <p:cNvSpPr txBox="1"/>
          <p:nvPr/>
        </p:nvSpPr>
        <p:spPr>
          <a:xfrm>
            <a:off x="8072069" y="6297940"/>
            <a:ext cx="530860" cy="440055"/>
          </a:xfrm>
          <a:prstGeom prst="rect">
            <a:avLst/>
          </a:prstGeom>
        </p:spPr>
        <p:txBody>
          <a:bodyPr vert="horz" wrap="square" lIns="0" tIns="15240" rIns="0" bIns="0" rtlCol="0">
            <a:spAutoFit/>
          </a:bodyPr>
          <a:lstStyle/>
          <a:p>
            <a:pPr marL="12700">
              <a:lnSpc>
                <a:spcPct val="100000"/>
              </a:lnSpc>
              <a:spcBef>
                <a:spcPts val="120"/>
              </a:spcBef>
            </a:pPr>
            <a:r>
              <a:rPr sz="2700" spc="35" dirty="0">
                <a:latin typeface="Arial"/>
                <a:cs typeface="Arial"/>
              </a:rPr>
              <a:t>3%</a:t>
            </a:r>
            <a:endParaRPr sz="2700">
              <a:latin typeface="Arial"/>
              <a:cs typeface="Arial"/>
            </a:endParaRPr>
          </a:p>
        </p:txBody>
      </p:sp>
      <p:sp>
        <p:nvSpPr>
          <p:cNvPr id="21" name="object 21"/>
          <p:cNvSpPr txBox="1"/>
          <p:nvPr/>
        </p:nvSpPr>
        <p:spPr>
          <a:xfrm>
            <a:off x="8200707" y="5182917"/>
            <a:ext cx="530860" cy="440055"/>
          </a:xfrm>
          <a:prstGeom prst="rect">
            <a:avLst/>
          </a:prstGeom>
        </p:spPr>
        <p:txBody>
          <a:bodyPr vert="horz" wrap="square" lIns="0" tIns="15240" rIns="0" bIns="0" rtlCol="0">
            <a:spAutoFit/>
          </a:bodyPr>
          <a:lstStyle/>
          <a:p>
            <a:pPr marL="12700">
              <a:lnSpc>
                <a:spcPct val="100000"/>
              </a:lnSpc>
              <a:spcBef>
                <a:spcPts val="120"/>
              </a:spcBef>
            </a:pPr>
            <a:r>
              <a:rPr sz="2700" spc="35" dirty="0">
                <a:latin typeface="Arial"/>
                <a:cs typeface="Arial"/>
              </a:rPr>
              <a:t>7%</a:t>
            </a:r>
            <a:endParaRPr sz="2700">
              <a:latin typeface="Arial"/>
              <a:cs typeface="Arial"/>
            </a:endParaRPr>
          </a:p>
        </p:txBody>
      </p:sp>
      <p:sp>
        <p:nvSpPr>
          <p:cNvPr id="22" name="object 22"/>
          <p:cNvSpPr txBox="1"/>
          <p:nvPr/>
        </p:nvSpPr>
        <p:spPr>
          <a:xfrm>
            <a:off x="8618804" y="4067882"/>
            <a:ext cx="735965" cy="440055"/>
          </a:xfrm>
          <a:prstGeom prst="rect">
            <a:avLst/>
          </a:prstGeom>
        </p:spPr>
        <p:txBody>
          <a:bodyPr vert="horz" wrap="square" lIns="0" tIns="15240" rIns="0" bIns="0" rtlCol="0">
            <a:spAutoFit/>
          </a:bodyPr>
          <a:lstStyle/>
          <a:p>
            <a:pPr marL="12700">
              <a:lnSpc>
                <a:spcPct val="100000"/>
              </a:lnSpc>
              <a:spcBef>
                <a:spcPts val="120"/>
              </a:spcBef>
            </a:pPr>
            <a:r>
              <a:rPr sz="2700" spc="60" dirty="0">
                <a:latin typeface="Arial"/>
                <a:cs typeface="Arial"/>
              </a:rPr>
              <a:t>20%</a:t>
            </a:r>
            <a:endParaRPr sz="2700">
              <a:latin typeface="Arial"/>
              <a:cs typeface="Arial"/>
            </a:endParaRPr>
          </a:p>
        </p:txBody>
      </p:sp>
      <p:sp>
        <p:nvSpPr>
          <p:cNvPr id="23" name="object 23"/>
          <p:cNvSpPr txBox="1"/>
          <p:nvPr/>
        </p:nvSpPr>
        <p:spPr>
          <a:xfrm>
            <a:off x="8843936" y="2952860"/>
            <a:ext cx="735965" cy="440055"/>
          </a:xfrm>
          <a:prstGeom prst="rect">
            <a:avLst/>
          </a:prstGeom>
        </p:spPr>
        <p:txBody>
          <a:bodyPr vert="horz" wrap="square" lIns="0" tIns="15240" rIns="0" bIns="0" rtlCol="0">
            <a:spAutoFit/>
          </a:bodyPr>
          <a:lstStyle/>
          <a:p>
            <a:pPr marL="12700">
              <a:lnSpc>
                <a:spcPct val="100000"/>
              </a:lnSpc>
              <a:spcBef>
                <a:spcPts val="120"/>
              </a:spcBef>
            </a:pPr>
            <a:r>
              <a:rPr sz="2700" spc="60" dirty="0">
                <a:latin typeface="Arial"/>
                <a:cs typeface="Arial"/>
              </a:rPr>
              <a:t>27%</a:t>
            </a:r>
            <a:endParaRPr sz="2700">
              <a:latin typeface="Arial"/>
              <a:cs typeface="Arial"/>
            </a:endParaRPr>
          </a:p>
        </p:txBody>
      </p:sp>
      <p:sp>
        <p:nvSpPr>
          <p:cNvPr id="24" name="object 24"/>
          <p:cNvSpPr txBox="1"/>
          <p:nvPr/>
        </p:nvSpPr>
        <p:spPr>
          <a:xfrm>
            <a:off x="9036901" y="1837838"/>
            <a:ext cx="735965" cy="440055"/>
          </a:xfrm>
          <a:prstGeom prst="rect">
            <a:avLst/>
          </a:prstGeom>
        </p:spPr>
        <p:txBody>
          <a:bodyPr vert="horz" wrap="square" lIns="0" tIns="15240" rIns="0" bIns="0" rtlCol="0">
            <a:spAutoFit/>
          </a:bodyPr>
          <a:lstStyle/>
          <a:p>
            <a:pPr marL="12700">
              <a:lnSpc>
                <a:spcPct val="100000"/>
              </a:lnSpc>
              <a:spcBef>
                <a:spcPts val="120"/>
              </a:spcBef>
            </a:pPr>
            <a:r>
              <a:rPr sz="2700" spc="60" dirty="0">
                <a:latin typeface="Arial"/>
                <a:cs typeface="Arial"/>
              </a:rPr>
              <a:t>33%</a:t>
            </a:r>
            <a:endParaRPr sz="27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A body of water with a mountain in the background&#10;&#10;Description automatically generated">
            <a:extLst>
              <a:ext uri="{FF2B5EF4-FFF2-40B4-BE49-F238E27FC236}">
                <a16:creationId xmlns:a16="http://schemas.microsoft.com/office/drawing/2014/main" id="{2088D412-93E2-4148-BE57-53D338A6C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869029" cy="7499350"/>
          </a:xfrm>
          <a:prstGeom prst="rect">
            <a:avLst/>
          </a:prstGeom>
        </p:spPr>
      </p:pic>
      <p:sp>
        <p:nvSpPr>
          <p:cNvPr id="2" name="object 2"/>
          <p:cNvSpPr/>
          <p:nvPr/>
        </p:nvSpPr>
        <p:spPr>
          <a:xfrm>
            <a:off x="2540" y="701675"/>
            <a:ext cx="9966960" cy="562784"/>
          </a:xfrm>
          <a:custGeom>
            <a:avLst/>
            <a:gdLst/>
            <a:ahLst/>
            <a:cxnLst/>
            <a:rect l="l" t="t" r="r" b="b"/>
            <a:pathLst>
              <a:path w="9966960" h="1612900">
                <a:moveTo>
                  <a:pt x="0" y="0"/>
                </a:moveTo>
                <a:lnTo>
                  <a:pt x="0" y="1612506"/>
                </a:lnTo>
                <a:lnTo>
                  <a:pt x="9966959" y="1612506"/>
                </a:lnTo>
                <a:lnTo>
                  <a:pt x="9966959" y="0"/>
                </a:lnTo>
                <a:lnTo>
                  <a:pt x="0" y="0"/>
                </a:lnTo>
                <a:close/>
              </a:path>
            </a:pathLst>
          </a:custGeom>
          <a:solidFill>
            <a:srgbClr val="B7D7FC"/>
          </a:solidFill>
        </p:spPr>
        <p:txBody>
          <a:bodyPr wrap="square" lIns="0" tIns="0" rIns="0" bIns="0" rtlCol="0"/>
          <a:lstStyle/>
          <a:p>
            <a:endParaRPr/>
          </a:p>
        </p:txBody>
      </p:sp>
      <p:sp>
        <p:nvSpPr>
          <p:cNvPr id="3" name="object 3"/>
          <p:cNvSpPr txBox="1">
            <a:spLocks noGrp="1"/>
          </p:cNvSpPr>
          <p:nvPr>
            <p:ph type="title"/>
          </p:nvPr>
        </p:nvSpPr>
        <p:spPr>
          <a:xfrm>
            <a:off x="793750" y="811317"/>
            <a:ext cx="9330032" cy="380873"/>
          </a:xfrm>
          <a:prstGeom prst="rect">
            <a:avLst/>
          </a:prstGeom>
        </p:spPr>
        <p:txBody>
          <a:bodyPr vert="horz" wrap="square" lIns="0" tIns="11430" rIns="0" bIns="0" rtlCol="0">
            <a:spAutoFit/>
          </a:bodyPr>
          <a:lstStyle/>
          <a:p>
            <a:pPr marL="12700">
              <a:lnSpc>
                <a:spcPct val="100000"/>
              </a:lnSpc>
              <a:spcBef>
                <a:spcPts val="90"/>
              </a:spcBef>
            </a:pPr>
            <a:r>
              <a:rPr lang="en-US" sz="2400" spc="-110" dirty="0">
                <a:solidFill>
                  <a:srgbClr val="C00000"/>
                </a:solidFill>
              </a:rPr>
              <a:t>Comprehensive Economic Development Strategy (CEDS) </a:t>
            </a:r>
            <a:r>
              <a:rPr sz="2400" spc="-40" dirty="0">
                <a:solidFill>
                  <a:srgbClr val="C00000"/>
                </a:solidFill>
              </a:rPr>
              <a:t>Initiatives</a:t>
            </a:r>
            <a:endParaRPr sz="2400" dirty="0">
              <a:solidFill>
                <a:srgbClr val="C00000"/>
              </a:solidFill>
            </a:endParaRPr>
          </a:p>
        </p:txBody>
      </p:sp>
      <p:sp>
        <p:nvSpPr>
          <p:cNvPr id="13" name="Rectangle 12">
            <a:extLst>
              <a:ext uri="{FF2B5EF4-FFF2-40B4-BE49-F238E27FC236}">
                <a16:creationId xmlns:a16="http://schemas.microsoft.com/office/drawing/2014/main" id="{F1CEF02F-C8FD-4FA8-9CEC-23F0AE7771BB}"/>
              </a:ext>
            </a:extLst>
          </p:cNvPr>
          <p:cNvSpPr/>
          <p:nvPr/>
        </p:nvSpPr>
        <p:spPr>
          <a:xfrm>
            <a:off x="2622550" y="1682750"/>
            <a:ext cx="7350991" cy="5053561"/>
          </a:xfrm>
          <a:prstGeom prst="rect">
            <a:avLst/>
          </a:prstGeom>
          <a:gradFill>
            <a:gsLst>
              <a:gs pos="0">
                <a:schemeClr val="bg1">
                  <a:alpha val="0"/>
                </a:schemeClr>
              </a:gs>
              <a:gs pos="21000">
                <a:schemeClr val="bg1">
                  <a:alpha val="20000"/>
                </a:schemeClr>
              </a:gs>
              <a:gs pos="62000">
                <a:schemeClr val="bg1">
                  <a:alpha val="35000"/>
                </a:schemeClr>
              </a:gs>
              <a:gs pos="100000">
                <a:schemeClr val="bg1">
                  <a:alpha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p:nvPr/>
        </p:nvSpPr>
        <p:spPr>
          <a:xfrm>
            <a:off x="3994150" y="1682750"/>
            <a:ext cx="5670550" cy="4538871"/>
          </a:xfrm>
          <a:prstGeom prst="rect">
            <a:avLst/>
          </a:prstGeom>
          <a:effectLst/>
        </p:spPr>
        <p:txBody>
          <a:bodyPr vert="horz" wrap="square" lIns="0" tIns="12700" rIns="0" bIns="0" rtlCol="0">
            <a:spAutoFit/>
          </a:bodyPr>
          <a:lstStyle/>
          <a:p>
            <a:pPr marL="0" marR="0" algn="just">
              <a:lnSpc>
                <a:spcPct val="150000"/>
              </a:lnSpc>
              <a:spcBef>
                <a:spcPts val="0"/>
              </a:spcBef>
              <a:spcAft>
                <a:spcPts val="0"/>
              </a:spcAft>
            </a:pPr>
            <a:r>
              <a:rPr lang="en-US" sz="1800" b="1" i="1" dirty="0">
                <a:ln w="12700">
                  <a:noFill/>
                </a:ln>
                <a:effectLst/>
                <a:latin typeface="Charter Roman"/>
                <a:ea typeface="Times New Roman" panose="02020603050405020304" pitchFamily="18" charset="0"/>
              </a:rPr>
              <a:t>Southeast Conference worked with municipal, tribal, business, and community leaders across Southeast Alaska to build the 20205 Economic Plan. The work was conducted through Southeast Conference’s extensive committee structure, including the seafood/maritime, tourism, transportation, energy, mining, timber, health care, economic development, and solid waste committees. The result is a comprehensive list of 59 prioritized economic initiatives, including </a:t>
            </a:r>
            <a:r>
              <a:rPr lang="en-US" sz="1800" b="1" i="1" dirty="0">
                <a:ln w="12700">
                  <a:noFill/>
                </a:ln>
                <a:solidFill>
                  <a:srgbClr val="C00000"/>
                </a:solidFill>
                <a:effectLst/>
                <a:latin typeface="Charter Roman"/>
                <a:ea typeface="Times New Roman" panose="02020603050405020304" pitchFamily="18" charset="0"/>
              </a:rPr>
              <a:t>four priority objectives</a:t>
            </a:r>
            <a:r>
              <a:rPr lang="en-US" sz="1800" b="1" i="1" dirty="0">
                <a:ln w="12700">
                  <a:noFill/>
                </a:ln>
                <a:effectLst/>
                <a:latin typeface="Charter Roman"/>
                <a:ea typeface="Times New Roman" panose="02020603050405020304" pitchFamily="18" charset="0"/>
              </a:rPr>
              <a:t> that will constitute the focus of the Southeast Conference workplan over the next five years. </a:t>
            </a:r>
            <a:endParaRPr lang="en-US" sz="1800" b="1" i="1" dirty="0">
              <a:ln w="12700">
                <a:noFill/>
              </a:ln>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picture containing water, outdoor, mountain, boat&#10;&#10;Description automatically generated">
            <a:extLst>
              <a:ext uri="{FF2B5EF4-FFF2-40B4-BE49-F238E27FC236}">
                <a16:creationId xmlns:a16="http://schemas.microsoft.com/office/drawing/2014/main" id="{F871E9CA-6A83-4D07-B08F-84C142C3F7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969500" cy="7499350"/>
          </a:xfrm>
          <a:prstGeom prst="rect">
            <a:avLst/>
          </a:prstGeom>
        </p:spPr>
      </p:pic>
      <p:sp>
        <p:nvSpPr>
          <p:cNvPr id="2" name="object 2"/>
          <p:cNvSpPr/>
          <p:nvPr/>
        </p:nvSpPr>
        <p:spPr>
          <a:xfrm>
            <a:off x="0" y="486185"/>
            <a:ext cx="9966960" cy="694055"/>
          </a:xfrm>
          <a:custGeom>
            <a:avLst/>
            <a:gdLst/>
            <a:ahLst/>
            <a:cxnLst/>
            <a:rect l="l" t="t" r="r" b="b"/>
            <a:pathLst>
              <a:path w="9966960" h="694055">
                <a:moveTo>
                  <a:pt x="0" y="0"/>
                </a:moveTo>
                <a:lnTo>
                  <a:pt x="0" y="694025"/>
                </a:lnTo>
                <a:lnTo>
                  <a:pt x="9966959" y="694025"/>
                </a:lnTo>
                <a:lnTo>
                  <a:pt x="9966959" y="0"/>
                </a:lnTo>
                <a:lnTo>
                  <a:pt x="0" y="0"/>
                </a:lnTo>
                <a:close/>
              </a:path>
            </a:pathLst>
          </a:custGeom>
          <a:solidFill>
            <a:srgbClr val="B7D7FC"/>
          </a:solidFill>
        </p:spPr>
        <p:txBody>
          <a:bodyPr wrap="square" lIns="0" tIns="0" rIns="0" bIns="0" rtlCol="0"/>
          <a:lstStyle/>
          <a:p>
            <a:endParaRPr/>
          </a:p>
        </p:txBody>
      </p:sp>
      <p:sp>
        <p:nvSpPr>
          <p:cNvPr id="3" name="object 3"/>
          <p:cNvSpPr txBox="1">
            <a:spLocks noGrp="1"/>
          </p:cNvSpPr>
          <p:nvPr>
            <p:ph type="title"/>
          </p:nvPr>
        </p:nvSpPr>
        <p:spPr>
          <a:xfrm>
            <a:off x="2258455" y="621810"/>
            <a:ext cx="5257800" cy="450123"/>
          </a:xfrm>
          <a:prstGeom prst="rect">
            <a:avLst/>
          </a:prstGeom>
        </p:spPr>
        <p:txBody>
          <a:bodyPr vert="horz" wrap="square" lIns="0" tIns="11430" rIns="0" bIns="0" rtlCol="0">
            <a:spAutoFit/>
          </a:bodyPr>
          <a:lstStyle/>
          <a:p>
            <a:pPr marL="12700">
              <a:lnSpc>
                <a:spcPct val="100000"/>
              </a:lnSpc>
              <a:spcBef>
                <a:spcPts val="90"/>
              </a:spcBef>
            </a:pPr>
            <a:r>
              <a:rPr lang="en-US" sz="2850" spc="-120" dirty="0">
                <a:solidFill>
                  <a:srgbClr val="C00000"/>
                </a:solidFill>
              </a:rPr>
              <a:t>2025 </a:t>
            </a:r>
            <a:r>
              <a:rPr sz="2850" spc="-120" dirty="0">
                <a:solidFill>
                  <a:srgbClr val="C00000"/>
                </a:solidFill>
              </a:rPr>
              <a:t>CEDS</a:t>
            </a:r>
            <a:r>
              <a:rPr lang="en-US" sz="2850" spc="-120" dirty="0">
                <a:solidFill>
                  <a:srgbClr val="C00000"/>
                </a:solidFill>
              </a:rPr>
              <a:t> Priority </a:t>
            </a:r>
            <a:r>
              <a:rPr sz="2850" spc="45" dirty="0">
                <a:solidFill>
                  <a:srgbClr val="C00000"/>
                </a:solidFill>
              </a:rPr>
              <a:t> </a:t>
            </a:r>
            <a:r>
              <a:rPr sz="2850" spc="-40" dirty="0">
                <a:solidFill>
                  <a:srgbClr val="C00000"/>
                </a:solidFill>
              </a:rPr>
              <a:t>Initiatives</a:t>
            </a:r>
            <a:endParaRPr sz="2850" dirty="0">
              <a:solidFill>
                <a:srgbClr val="C00000"/>
              </a:solidFill>
            </a:endParaRPr>
          </a:p>
        </p:txBody>
      </p:sp>
      <p:sp>
        <p:nvSpPr>
          <p:cNvPr id="4" name="object 4"/>
          <p:cNvSpPr txBox="1"/>
          <p:nvPr/>
        </p:nvSpPr>
        <p:spPr>
          <a:xfrm>
            <a:off x="2029856" y="1673335"/>
            <a:ext cx="5486399" cy="3029676"/>
          </a:xfrm>
          <a:prstGeom prst="rect">
            <a:avLst/>
          </a:prstGeom>
        </p:spPr>
        <p:txBody>
          <a:bodyPr vert="horz" wrap="square" lIns="0" tIns="12700" rIns="0" bIns="0" rtlCol="0">
            <a:spAutoFit/>
          </a:bodyPr>
          <a:lstStyle/>
          <a:p>
            <a:pPr marL="457200" marR="5080" indent="-457200">
              <a:lnSpc>
                <a:spcPct val="115199"/>
              </a:lnSpc>
              <a:buAutoNum type="arabicPeriod"/>
              <a:tabLst>
                <a:tab pos="377190" algn="l"/>
                <a:tab pos="377825" algn="l"/>
              </a:tabLst>
            </a:pPr>
            <a:r>
              <a:rPr lang="en-US" sz="2000" b="1" spc="-15" dirty="0">
                <a:solidFill>
                  <a:schemeClr val="bg1"/>
                </a:solidFill>
                <a:latin typeface="Arial"/>
                <a:cs typeface="Arial"/>
              </a:rPr>
              <a:t>Transportation</a:t>
            </a:r>
            <a:r>
              <a:rPr sz="2000" b="1" spc="-10" dirty="0">
                <a:solidFill>
                  <a:schemeClr val="bg1"/>
                </a:solidFill>
                <a:latin typeface="Arial"/>
                <a:cs typeface="Arial"/>
              </a:rPr>
              <a:t>:</a:t>
            </a:r>
            <a:r>
              <a:rPr sz="2000" b="1" spc="30" dirty="0">
                <a:solidFill>
                  <a:schemeClr val="bg1"/>
                </a:solidFill>
                <a:latin typeface="Arial"/>
                <a:cs typeface="Arial"/>
              </a:rPr>
              <a:t> </a:t>
            </a:r>
            <a:r>
              <a:rPr lang="en-US" sz="2000" spc="-45" dirty="0">
                <a:solidFill>
                  <a:schemeClr val="bg1"/>
                </a:solidFill>
                <a:latin typeface="Arial"/>
                <a:cs typeface="Arial"/>
              </a:rPr>
              <a:t>Sustain and support the Alaska Marine Highway System</a:t>
            </a:r>
          </a:p>
          <a:p>
            <a:pPr marL="457200" marR="5080" indent="-457200">
              <a:lnSpc>
                <a:spcPct val="115199"/>
              </a:lnSpc>
              <a:buAutoNum type="arabicPeriod"/>
              <a:tabLst>
                <a:tab pos="377190" algn="l"/>
                <a:tab pos="377825" algn="l"/>
              </a:tabLst>
            </a:pPr>
            <a:endParaRPr lang="en-US" sz="2000" spc="-45" dirty="0">
              <a:solidFill>
                <a:schemeClr val="bg1"/>
              </a:solidFill>
              <a:latin typeface="Arial"/>
              <a:cs typeface="Arial"/>
            </a:endParaRPr>
          </a:p>
          <a:p>
            <a:pPr marL="457200" marR="5080" indent="-457200">
              <a:lnSpc>
                <a:spcPct val="115199"/>
              </a:lnSpc>
              <a:buAutoNum type="arabicPeriod"/>
              <a:tabLst>
                <a:tab pos="377190" algn="l"/>
                <a:tab pos="377825" algn="l"/>
              </a:tabLst>
            </a:pPr>
            <a:r>
              <a:rPr lang="en-US" sz="2000" b="1" spc="-45" dirty="0">
                <a:solidFill>
                  <a:schemeClr val="bg1"/>
                </a:solidFill>
                <a:latin typeface="Arial"/>
                <a:cs typeface="Arial"/>
              </a:rPr>
              <a:t>Seafood: </a:t>
            </a:r>
            <a:r>
              <a:rPr lang="en-US" sz="2000" spc="-45" dirty="0">
                <a:solidFill>
                  <a:schemeClr val="bg1"/>
                </a:solidFill>
                <a:latin typeface="Arial"/>
                <a:cs typeface="Arial"/>
              </a:rPr>
              <a:t>Mariculture development</a:t>
            </a:r>
          </a:p>
          <a:p>
            <a:pPr marL="457200" marR="5080" indent="-457200">
              <a:lnSpc>
                <a:spcPct val="115199"/>
              </a:lnSpc>
              <a:buAutoNum type="arabicPeriod"/>
              <a:tabLst>
                <a:tab pos="377190" algn="l"/>
                <a:tab pos="377825" algn="l"/>
              </a:tabLst>
            </a:pPr>
            <a:endParaRPr lang="en-US" sz="2000" spc="-45" dirty="0">
              <a:solidFill>
                <a:schemeClr val="bg1"/>
              </a:solidFill>
              <a:latin typeface="Arial"/>
              <a:cs typeface="Arial"/>
            </a:endParaRPr>
          </a:p>
          <a:p>
            <a:pPr marL="457200" marR="5080" indent="-457200">
              <a:lnSpc>
                <a:spcPct val="115199"/>
              </a:lnSpc>
              <a:buFontTx/>
              <a:buAutoNum type="arabicPeriod"/>
              <a:tabLst>
                <a:tab pos="377190" algn="l"/>
                <a:tab pos="377825" algn="l"/>
              </a:tabLst>
            </a:pPr>
            <a:r>
              <a:rPr lang="en-US" sz="1800" b="1" spc="-45" dirty="0">
                <a:solidFill>
                  <a:schemeClr val="bg1"/>
                </a:solidFill>
                <a:latin typeface="Arial"/>
                <a:cs typeface="Arial"/>
              </a:rPr>
              <a:t>Visitor’s Industry: </a:t>
            </a:r>
            <a:r>
              <a:rPr lang="en-US" sz="1800" spc="-45" dirty="0">
                <a:solidFill>
                  <a:schemeClr val="bg1"/>
                </a:solidFill>
                <a:latin typeface="Arial"/>
                <a:cs typeface="Arial"/>
              </a:rPr>
              <a:t>Market Southeast Alaska to attract more visitor spending and opportunities.</a:t>
            </a:r>
          </a:p>
          <a:p>
            <a:pPr marL="457200" marR="5080" indent="-457200">
              <a:lnSpc>
                <a:spcPct val="115199"/>
              </a:lnSpc>
              <a:buFontTx/>
              <a:buAutoNum type="arabicPeriod"/>
              <a:tabLst>
                <a:tab pos="377190" algn="l"/>
                <a:tab pos="377825" algn="l"/>
              </a:tabLst>
            </a:pPr>
            <a:endParaRPr lang="en-US" spc="-45" dirty="0">
              <a:solidFill>
                <a:schemeClr val="bg1"/>
              </a:solidFill>
              <a:latin typeface="Arial"/>
              <a:cs typeface="Arial"/>
            </a:endParaRPr>
          </a:p>
          <a:p>
            <a:pPr marL="457200" marR="5080" indent="-457200">
              <a:lnSpc>
                <a:spcPct val="115199"/>
              </a:lnSpc>
              <a:buFontTx/>
              <a:buAutoNum type="arabicPeriod"/>
              <a:tabLst>
                <a:tab pos="377190" algn="l"/>
                <a:tab pos="377825" algn="l"/>
              </a:tabLst>
            </a:pPr>
            <a:r>
              <a:rPr lang="en-US" sz="1800" b="1" spc="-45" dirty="0">
                <a:solidFill>
                  <a:schemeClr val="bg1"/>
                </a:solidFill>
                <a:latin typeface="Arial"/>
                <a:cs typeface="Arial"/>
              </a:rPr>
              <a:t>Energy: </a:t>
            </a:r>
            <a:r>
              <a:rPr lang="en-US" sz="1800" spc="-45" dirty="0">
                <a:solidFill>
                  <a:schemeClr val="bg1"/>
                </a:solidFill>
                <a:latin typeface="Arial"/>
                <a:cs typeface="Arial"/>
              </a:rPr>
              <a:t>Promote Beneficial Electrification</a:t>
            </a:r>
            <a:endParaRPr sz="2000" dirty="0">
              <a:solidFill>
                <a:schemeClr val="bg1"/>
              </a:solidFill>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sky, nature, outdoor, water&#10;&#10;Description automatically generated">
            <a:extLst>
              <a:ext uri="{FF2B5EF4-FFF2-40B4-BE49-F238E27FC236}">
                <a16:creationId xmlns:a16="http://schemas.microsoft.com/office/drawing/2014/main" id="{430BE408-1ADB-448E-BD63-F6EBD39FE220}"/>
              </a:ext>
            </a:extLst>
          </p:cNvPr>
          <p:cNvPicPr>
            <a:picLocks noChangeAspect="1"/>
          </p:cNvPicPr>
          <p:nvPr/>
        </p:nvPicPr>
        <p:blipFill rotWithShape="1">
          <a:blip r:embed="rId3">
            <a:extLst>
              <a:ext uri="{28A0092B-C50C-407E-A947-70E740481C1C}">
                <a14:useLocalDpi xmlns:a14="http://schemas.microsoft.com/office/drawing/2010/main" val="0"/>
              </a:ext>
            </a:extLst>
          </a:blip>
          <a:srcRect r="70126"/>
          <a:stretch/>
        </p:blipFill>
        <p:spPr>
          <a:xfrm>
            <a:off x="1" y="0"/>
            <a:ext cx="3003550" cy="7499350"/>
          </a:xfrm>
          <a:prstGeom prst="rect">
            <a:avLst/>
          </a:prstGeom>
        </p:spPr>
      </p:pic>
      <p:sp>
        <p:nvSpPr>
          <p:cNvPr id="2" name="Title 1">
            <a:extLst>
              <a:ext uri="{FF2B5EF4-FFF2-40B4-BE49-F238E27FC236}">
                <a16:creationId xmlns:a16="http://schemas.microsoft.com/office/drawing/2014/main" id="{964F873F-2037-482E-AB73-A3D5FAF6E757}"/>
              </a:ext>
            </a:extLst>
          </p:cNvPr>
          <p:cNvSpPr>
            <a:spLocks noGrp="1"/>
          </p:cNvSpPr>
          <p:nvPr>
            <p:ph type="title"/>
          </p:nvPr>
        </p:nvSpPr>
        <p:spPr>
          <a:xfrm>
            <a:off x="3206246" y="360214"/>
            <a:ext cx="6464517" cy="492443"/>
          </a:xfrm>
        </p:spPr>
        <p:txBody>
          <a:bodyPr/>
          <a:lstStyle/>
          <a:p>
            <a:r>
              <a:rPr lang="en-US" sz="3200" dirty="0">
                <a:solidFill>
                  <a:srgbClr val="E46C0A"/>
                </a:solidFill>
              </a:rPr>
              <a:t>EDA’s Investment priorities are:</a:t>
            </a:r>
          </a:p>
        </p:txBody>
      </p:sp>
      <p:sp>
        <p:nvSpPr>
          <p:cNvPr id="3" name="Text Placeholder 2">
            <a:extLst>
              <a:ext uri="{FF2B5EF4-FFF2-40B4-BE49-F238E27FC236}">
                <a16:creationId xmlns:a16="http://schemas.microsoft.com/office/drawing/2014/main" id="{0124D335-EF12-4199-BA61-981A39641314}"/>
              </a:ext>
            </a:extLst>
          </p:cNvPr>
          <p:cNvSpPr>
            <a:spLocks noGrp="1"/>
          </p:cNvSpPr>
          <p:nvPr>
            <p:ph type="body" idx="1"/>
          </p:nvPr>
        </p:nvSpPr>
        <p:spPr>
          <a:xfrm>
            <a:off x="3531721" y="1217939"/>
            <a:ext cx="1088595" cy="338554"/>
          </a:xfrm>
        </p:spPr>
        <p:txBody>
          <a:bodyPr/>
          <a:lstStyle/>
          <a:p>
            <a:r>
              <a:rPr lang="en-US" sz="2200" b="1" dirty="0">
                <a:solidFill>
                  <a:srgbClr val="002060"/>
                </a:solidFill>
              </a:rPr>
              <a:t>Equity</a:t>
            </a:r>
          </a:p>
        </p:txBody>
      </p:sp>
      <p:sp>
        <p:nvSpPr>
          <p:cNvPr id="4" name="Text Placeholder 2">
            <a:extLst>
              <a:ext uri="{FF2B5EF4-FFF2-40B4-BE49-F238E27FC236}">
                <a16:creationId xmlns:a16="http://schemas.microsoft.com/office/drawing/2014/main" id="{31461B87-0C6D-4D0E-BDA3-D2C166E36E7C}"/>
              </a:ext>
            </a:extLst>
          </p:cNvPr>
          <p:cNvSpPr txBox="1">
            <a:spLocks/>
          </p:cNvSpPr>
          <p:nvPr/>
        </p:nvSpPr>
        <p:spPr>
          <a:xfrm>
            <a:off x="3527612" y="1808394"/>
            <a:ext cx="3302504" cy="338554"/>
          </a:xfrm>
          <a:prstGeom prst="rect">
            <a:avLst/>
          </a:prstGeom>
        </p:spPr>
        <p:txBody>
          <a:bodyPr wrap="square" lIns="0" tIns="0" rIns="0" bIns="0">
            <a:spAutoFit/>
          </a:bodyPr>
          <a:lstStyle>
            <a:lvl1pPr marL="0">
              <a:defRPr sz="4400" b="0" i="0">
                <a:solidFill>
                  <a:srgbClr val="004D7F"/>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200" b="1" kern="0" dirty="0">
                <a:solidFill>
                  <a:srgbClr val="002060"/>
                </a:solidFill>
              </a:rPr>
              <a:t>Recovery &amp; Resilience</a:t>
            </a:r>
          </a:p>
        </p:txBody>
      </p:sp>
      <p:sp>
        <p:nvSpPr>
          <p:cNvPr id="6" name="Text Placeholder 2">
            <a:extLst>
              <a:ext uri="{FF2B5EF4-FFF2-40B4-BE49-F238E27FC236}">
                <a16:creationId xmlns:a16="http://schemas.microsoft.com/office/drawing/2014/main" id="{1FAFCCEF-297D-4580-A008-B10F23E775CD}"/>
              </a:ext>
            </a:extLst>
          </p:cNvPr>
          <p:cNvSpPr txBox="1">
            <a:spLocks/>
          </p:cNvSpPr>
          <p:nvPr/>
        </p:nvSpPr>
        <p:spPr>
          <a:xfrm>
            <a:off x="3527612" y="2398849"/>
            <a:ext cx="3607307" cy="338554"/>
          </a:xfrm>
          <a:prstGeom prst="rect">
            <a:avLst/>
          </a:prstGeom>
        </p:spPr>
        <p:txBody>
          <a:bodyPr wrap="square" lIns="0" tIns="0" rIns="0" bIns="0">
            <a:spAutoFit/>
          </a:bodyPr>
          <a:lstStyle>
            <a:lvl1pPr marL="0">
              <a:defRPr sz="4400" b="0" i="0">
                <a:solidFill>
                  <a:srgbClr val="004D7F"/>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200" b="1" kern="0" dirty="0">
                <a:solidFill>
                  <a:srgbClr val="002060"/>
                </a:solidFill>
              </a:rPr>
              <a:t>Workforce Development</a:t>
            </a:r>
          </a:p>
        </p:txBody>
      </p:sp>
      <p:sp>
        <p:nvSpPr>
          <p:cNvPr id="7" name="Text Placeholder 2">
            <a:extLst>
              <a:ext uri="{FF2B5EF4-FFF2-40B4-BE49-F238E27FC236}">
                <a16:creationId xmlns:a16="http://schemas.microsoft.com/office/drawing/2014/main" id="{BB9BAC05-6F9D-43BE-BDD4-226FC1AB2F6B}"/>
              </a:ext>
            </a:extLst>
          </p:cNvPr>
          <p:cNvSpPr txBox="1">
            <a:spLocks/>
          </p:cNvSpPr>
          <p:nvPr/>
        </p:nvSpPr>
        <p:spPr>
          <a:xfrm>
            <a:off x="3527612" y="3036605"/>
            <a:ext cx="6198104" cy="338554"/>
          </a:xfrm>
          <a:prstGeom prst="rect">
            <a:avLst/>
          </a:prstGeom>
        </p:spPr>
        <p:txBody>
          <a:bodyPr wrap="square" lIns="0" tIns="0" rIns="0" bIns="0">
            <a:spAutoFit/>
          </a:bodyPr>
          <a:lstStyle>
            <a:lvl1pPr marL="0">
              <a:defRPr sz="4400" b="0" i="0">
                <a:solidFill>
                  <a:srgbClr val="004D7F"/>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200" b="1" kern="0" dirty="0">
                <a:solidFill>
                  <a:srgbClr val="002060"/>
                </a:solidFill>
              </a:rPr>
              <a:t>Manufacturing</a:t>
            </a:r>
          </a:p>
        </p:txBody>
      </p:sp>
      <p:sp>
        <p:nvSpPr>
          <p:cNvPr id="8" name="Text Placeholder 2">
            <a:extLst>
              <a:ext uri="{FF2B5EF4-FFF2-40B4-BE49-F238E27FC236}">
                <a16:creationId xmlns:a16="http://schemas.microsoft.com/office/drawing/2014/main" id="{336EDDBA-2DBC-4C36-942F-2146E6B36E9B}"/>
              </a:ext>
            </a:extLst>
          </p:cNvPr>
          <p:cNvSpPr txBox="1">
            <a:spLocks/>
          </p:cNvSpPr>
          <p:nvPr/>
        </p:nvSpPr>
        <p:spPr>
          <a:xfrm>
            <a:off x="3536950" y="3612368"/>
            <a:ext cx="6360207" cy="338554"/>
          </a:xfrm>
          <a:prstGeom prst="rect">
            <a:avLst/>
          </a:prstGeom>
        </p:spPr>
        <p:txBody>
          <a:bodyPr wrap="square" lIns="0" tIns="0" rIns="0" bIns="0">
            <a:spAutoFit/>
          </a:bodyPr>
          <a:lstStyle>
            <a:lvl1pPr marL="0">
              <a:defRPr sz="4400" b="0" i="0">
                <a:solidFill>
                  <a:srgbClr val="004D7F"/>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200" b="1" kern="0" dirty="0">
                <a:solidFill>
                  <a:srgbClr val="002060"/>
                </a:solidFill>
              </a:rPr>
              <a:t>Technology-Based Economic Development</a:t>
            </a:r>
          </a:p>
        </p:txBody>
      </p:sp>
      <p:sp>
        <p:nvSpPr>
          <p:cNvPr id="9" name="Text Placeholder 2">
            <a:extLst>
              <a:ext uri="{FF2B5EF4-FFF2-40B4-BE49-F238E27FC236}">
                <a16:creationId xmlns:a16="http://schemas.microsoft.com/office/drawing/2014/main" id="{D25550A2-2A34-42BF-8564-2673A378BD19}"/>
              </a:ext>
            </a:extLst>
          </p:cNvPr>
          <p:cNvSpPr txBox="1">
            <a:spLocks/>
          </p:cNvSpPr>
          <p:nvPr/>
        </p:nvSpPr>
        <p:spPr>
          <a:xfrm>
            <a:off x="3536950" y="4250124"/>
            <a:ext cx="6284007" cy="338554"/>
          </a:xfrm>
          <a:prstGeom prst="rect">
            <a:avLst/>
          </a:prstGeom>
        </p:spPr>
        <p:txBody>
          <a:bodyPr wrap="square" lIns="0" tIns="0" rIns="0" bIns="0">
            <a:spAutoFit/>
          </a:bodyPr>
          <a:lstStyle>
            <a:lvl1pPr marL="0">
              <a:defRPr sz="4400" b="0" i="0">
                <a:solidFill>
                  <a:srgbClr val="004D7F"/>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200" b="1" kern="0" dirty="0">
                <a:solidFill>
                  <a:srgbClr val="002060"/>
                </a:solidFill>
              </a:rPr>
              <a:t>Environmentally-Sustainable Development</a:t>
            </a:r>
          </a:p>
        </p:txBody>
      </p:sp>
      <p:sp>
        <p:nvSpPr>
          <p:cNvPr id="10" name="Text Placeholder 2">
            <a:extLst>
              <a:ext uri="{FF2B5EF4-FFF2-40B4-BE49-F238E27FC236}">
                <a16:creationId xmlns:a16="http://schemas.microsoft.com/office/drawing/2014/main" id="{C281A0A3-0744-4CE6-88B3-46C8DE55883C}"/>
              </a:ext>
            </a:extLst>
          </p:cNvPr>
          <p:cNvSpPr txBox="1">
            <a:spLocks/>
          </p:cNvSpPr>
          <p:nvPr/>
        </p:nvSpPr>
        <p:spPr>
          <a:xfrm>
            <a:off x="3536950" y="4904343"/>
            <a:ext cx="5822698" cy="338554"/>
          </a:xfrm>
          <a:prstGeom prst="rect">
            <a:avLst/>
          </a:prstGeom>
        </p:spPr>
        <p:txBody>
          <a:bodyPr wrap="square" lIns="0" tIns="0" rIns="0" bIns="0">
            <a:spAutoFit/>
          </a:bodyPr>
          <a:lstStyle>
            <a:lvl1pPr marL="0">
              <a:defRPr sz="4400" b="0" i="0">
                <a:solidFill>
                  <a:srgbClr val="004D7F"/>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200" b="1" kern="0" dirty="0">
                <a:solidFill>
                  <a:srgbClr val="002060"/>
                </a:solidFill>
              </a:rPr>
              <a:t>Exports &amp; FDI</a:t>
            </a:r>
          </a:p>
        </p:txBody>
      </p:sp>
      <p:sp>
        <p:nvSpPr>
          <p:cNvPr id="11" name="TextBox 10">
            <a:extLst>
              <a:ext uri="{FF2B5EF4-FFF2-40B4-BE49-F238E27FC236}">
                <a16:creationId xmlns:a16="http://schemas.microsoft.com/office/drawing/2014/main" id="{64EAD9D6-1AD9-45DA-A53C-F2E9700C1A4F}"/>
              </a:ext>
            </a:extLst>
          </p:cNvPr>
          <p:cNvSpPr txBox="1"/>
          <p:nvPr/>
        </p:nvSpPr>
        <p:spPr>
          <a:xfrm>
            <a:off x="3206246" y="5807075"/>
            <a:ext cx="6113895" cy="1508105"/>
          </a:xfrm>
          <a:prstGeom prst="rect">
            <a:avLst/>
          </a:prstGeom>
          <a:noFill/>
        </p:spPr>
        <p:txBody>
          <a:bodyPr wrap="square" rtlCol="0">
            <a:spAutoFit/>
          </a:bodyPr>
          <a:lstStyle/>
          <a:p>
            <a:r>
              <a:rPr lang="en-US" sz="1200" dirty="0"/>
              <a:t>EDA plays a vital role in advancing the mission of the Commerce Department by supporting community-led economic development strategies designed to create the conditions for economic growth and opportunity. These updated investment priorities will allow us to focus our efforts to ensure that American communities are in position to remain competitive on the global stage.</a:t>
            </a:r>
          </a:p>
          <a:p>
            <a:endParaRPr lang="en-US" sz="1200" dirty="0"/>
          </a:p>
          <a:p>
            <a:r>
              <a:rPr lang="en-US" sz="2000" b="1" dirty="0">
                <a:solidFill>
                  <a:srgbClr val="002060"/>
                </a:solidFill>
              </a:rPr>
              <a:t>For more information, please visit: </a:t>
            </a:r>
            <a:r>
              <a:rPr lang="en-US" sz="2000" b="1" dirty="0">
                <a:solidFill>
                  <a:schemeClr val="accent6">
                    <a:lumMod val="75000"/>
                  </a:schemeClr>
                </a:solidFill>
              </a:rPr>
              <a:t>www.</a:t>
            </a:r>
            <a:r>
              <a:rPr lang="en-US" sz="2000" b="1" dirty="0">
                <a:solidFill>
                  <a:srgbClr val="E46C0A"/>
                </a:solidFill>
              </a:rPr>
              <a:t>eda.gov</a:t>
            </a:r>
          </a:p>
        </p:txBody>
      </p:sp>
      <p:pic>
        <p:nvPicPr>
          <p:cNvPr id="12" name="Picture 2" descr="U.S. Economic Development Administration - Home | Facebook">
            <a:extLst>
              <a:ext uri="{FF2B5EF4-FFF2-40B4-BE49-F238E27FC236}">
                <a16:creationId xmlns:a16="http://schemas.microsoft.com/office/drawing/2014/main" id="{A336A951-4E7E-4093-9A6F-92683AB0D9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9" y="244475"/>
            <a:ext cx="2902152" cy="109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378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0EED844-B32C-4B22-BAD3-51CFAE534275}"/>
              </a:ext>
            </a:extLst>
          </p:cNvPr>
          <p:cNvSpPr/>
          <p:nvPr/>
        </p:nvSpPr>
        <p:spPr>
          <a:xfrm>
            <a:off x="159280" y="197441"/>
            <a:ext cx="9685955" cy="58252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2BDFD9D-0002-49B3-8A65-94781DA3FD8A}"/>
              </a:ext>
            </a:extLst>
          </p:cNvPr>
          <p:cNvSpPr/>
          <p:nvPr/>
        </p:nvSpPr>
        <p:spPr>
          <a:xfrm>
            <a:off x="159280" y="852421"/>
            <a:ext cx="3169740" cy="64168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B51D9E3-375F-436A-A3BB-C2F7D06CB30F}"/>
              </a:ext>
            </a:extLst>
          </p:cNvPr>
          <p:cNvSpPr/>
          <p:nvPr/>
        </p:nvSpPr>
        <p:spPr>
          <a:xfrm>
            <a:off x="3413921" y="852420"/>
            <a:ext cx="3169740" cy="641683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461DEC-63B4-4E78-ACDF-4B5310517E8E}"/>
              </a:ext>
            </a:extLst>
          </p:cNvPr>
          <p:cNvSpPr/>
          <p:nvPr/>
        </p:nvSpPr>
        <p:spPr>
          <a:xfrm>
            <a:off x="6675496" y="860003"/>
            <a:ext cx="3169740" cy="641683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33A194-1A4B-4DB2-87ED-D0CE80552ECF}"/>
              </a:ext>
            </a:extLst>
          </p:cNvPr>
          <p:cNvSpPr>
            <a:spLocks noGrp="1"/>
          </p:cNvSpPr>
          <p:nvPr>
            <p:ph type="title"/>
          </p:nvPr>
        </p:nvSpPr>
        <p:spPr>
          <a:xfrm>
            <a:off x="426791" y="197441"/>
            <a:ext cx="9144000" cy="615553"/>
          </a:xfrm>
        </p:spPr>
        <p:txBody>
          <a:bodyPr/>
          <a:lstStyle/>
          <a:p>
            <a:pPr algn="ctr"/>
            <a:r>
              <a:rPr lang="en-US" sz="4000" dirty="0">
                <a:solidFill>
                  <a:schemeClr val="bg1"/>
                </a:solidFill>
              </a:rPr>
              <a:t>Available Relief Resources</a:t>
            </a:r>
          </a:p>
        </p:txBody>
      </p:sp>
      <p:sp>
        <p:nvSpPr>
          <p:cNvPr id="12" name="TextBox 11">
            <a:extLst>
              <a:ext uri="{FF2B5EF4-FFF2-40B4-BE49-F238E27FC236}">
                <a16:creationId xmlns:a16="http://schemas.microsoft.com/office/drawing/2014/main" id="{1EA7274D-74D7-4BAD-83DC-3DE537E17725}"/>
              </a:ext>
            </a:extLst>
          </p:cNvPr>
          <p:cNvSpPr txBox="1"/>
          <p:nvPr/>
        </p:nvSpPr>
        <p:spPr>
          <a:xfrm>
            <a:off x="6746124" y="2451430"/>
            <a:ext cx="3099111" cy="4662815"/>
          </a:xfrm>
          <a:prstGeom prst="rect">
            <a:avLst/>
          </a:prstGeom>
          <a:noFill/>
        </p:spPr>
        <p:txBody>
          <a:bodyPr wrap="square" rtlCol="0">
            <a:spAutoFit/>
          </a:bodyPr>
          <a:lstStyle/>
          <a:p>
            <a:pPr algn="l"/>
            <a:r>
              <a:rPr lang="en-US" sz="1100" i="0" dirty="0">
                <a:effectLst/>
                <a:latin typeface="Arial" panose="020B0604020202020204" pitchFamily="34" charset="0"/>
              </a:rPr>
              <a:t>Add</a:t>
            </a:r>
            <a:r>
              <a:rPr lang="en-US" sz="1100" b="0" i="0" dirty="0">
                <a:effectLst/>
                <a:latin typeface="Arial" panose="020B0604020202020204" pitchFamily="34" charset="0"/>
              </a:rPr>
              <a:t>itional relief provided for the nation’s small businesses and hard-hit including:</a:t>
            </a:r>
            <a:br>
              <a:rPr lang="en-US" sz="1100" b="0" i="0" dirty="0">
                <a:effectLst/>
                <a:latin typeface="Arial" panose="020B0604020202020204" pitchFamily="34" charset="0"/>
              </a:rPr>
            </a:br>
            <a:endParaRPr lang="en-US" sz="1100" b="0" i="0" dirty="0">
              <a:effectLst/>
              <a:latin typeface="Arial" panose="020B0604020202020204" pitchFamily="34" charset="0"/>
            </a:endParaRPr>
          </a:p>
          <a:p>
            <a:pPr algn="l">
              <a:buFont typeface="Arial" panose="020B0604020202020204" pitchFamily="34" charset="0"/>
              <a:buChar char="•"/>
            </a:pPr>
            <a:r>
              <a:rPr lang="en-US" sz="1100" b="0" i="0" dirty="0">
                <a:effectLst/>
                <a:latin typeface="Arial" panose="020B0604020202020204" pitchFamily="34" charset="0"/>
              </a:rPr>
              <a:t>$7.25 billion additional for the </a:t>
            </a:r>
            <a:r>
              <a:rPr lang="en-US" sz="1100" b="0" i="0" dirty="0">
                <a:effectLst/>
                <a:latin typeface="Arial" panose="020B0604020202020204" pitchFamily="34" charset="0"/>
                <a:hlinkClick r:id="rId3">
                  <a:extLst>
                    <a:ext uri="{A12FA001-AC4F-418D-AE19-62706E023703}">
                      <ahyp:hlinkClr xmlns:ahyp="http://schemas.microsoft.com/office/drawing/2018/hyperlinkcolor" val="tx"/>
                    </a:ext>
                  </a:extLst>
                </a:hlinkClick>
              </a:rPr>
              <a:t>Paycheck Protection Program</a:t>
            </a:r>
            <a:r>
              <a:rPr lang="en-US" sz="1100" b="0" i="0" dirty="0">
                <a:effectLst/>
                <a:latin typeface="Arial" panose="020B0604020202020204" pitchFamily="34" charset="0"/>
              </a:rPr>
              <a:t>, including to expand eligibility to additional nonprofits and digital news services</a:t>
            </a:r>
            <a:br>
              <a:rPr lang="en-US" sz="1100" b="0" i="0" dirty="0">
                <a:effectLst/>
                <a:latin typeface="Arial" panose="020B0604020202020204" pitchFamily="34" charset="0"/>
              </a:rPr>
            </a:br>
            <a:endParaRPr lang="en-US" sz="1100" b="0" i="0" dirty="0">
              <a:effectLst/>
              <a:latin typeface="Arial" panose="020B0604020202020204" pitchFamily="34" charset="0"/>
            </a:endParaRPr>
          </a:p>
          <a:p>
            <a:pPr algn="l">
              <a:buFont typeface="Arial" panose="020B0604020202020204" pitchFamily="34" charset="0"/>
              <a:buChar char="•"/>
            </a:pPr>
            <a:r>
              <a:rPr lang="en-US" sz="1100" b="0" i="0" dirty="0">
                <a:effectLst/>
                <a:latin typeface="Arial" panose="020B0604020202020204" pitchFamily="34" charset="0"/>
                <a:hlinkClick r:id="rId4">
                  <a:extLst>
                    <a:ext uri="{A12FA001-AC4F-418D-AE19-62706E023703}">
                      <ahyp:hlinkClr xmlns:ahyp="http://schemas.microsoft.com/office/drawing/2018/hyperlinkcolor" val="tx"/>
                    </a:ext>
                  </a:extLst>
                </a:hlinkClick>
              </a:rPr>
              <a:t>Shuttered Venue Operators Grant</a:t>
            </a:r>
            <a:r>
              <a:rPr lang="en-US" sz="1100" b="0" i="0" dirty="0">
                <a:effectLst/>
                <a:latin typeface="Arial" panose="020B0604020202020204" pitchFamily="34" charset="0"/>
              </a:rPr>
              <a:t> program, and now allows businesses to apply for both a PPP loan after Dec. 27, 2020, </a:t>
            </a:r>
            <a:r>
              <a:rPr lang="en-US" sz="1100" b="1" i="0" dirty="0">
                <a:effectLst/>
                <a:latin typeface="Arial" panose="020B0604020202020204" pitchFamily="34" charset="0"/>
              </a:rPr>
              <a:t>and</a:t>
            </a:r>
            <a:r>
              <a:rPr lang="en-US" sz="1100" b="0" i="0" dirty="0">
                <a:effectLst/>
                <a:latin typeface="Arial" panose="020B0604020202020204" pitchFamily="34" charset="0"/>
              </a:rPr>
              <a:t> the SVOG</a:t>
            </a:r>
            <a:br>
              <a:rPr lang="en-US" sz="1100" b="0" i="0" dirty="0">
                <a:effectLst/>
                <a:latin typeface="Arial" panose="020B0604020202020204" pitchFamily="34" charset="0"/>
              </a:rPr>
            </a:br>
            <a:endParaRPr lang="en-US" sz="1100" b="0" i="0" dirty="0">
              <a:effectLst/>
              <a:latin typeface="Arial" panose="020B0604020202020204" pitchFamily="34" charset="0"/>
            </a:endParaRPr>
          </a:p>
          <a:p>
            <a:pPr algn="l">
              <a:buFont typeface="Arial" panose="020B0604020202020204" pitchFamily="34" charset="0"/>
              <a:buChar char="•"/>
            </a:pPr>
            <a:r>
              <a:rPr lang="en-US" sz="1100" b="0" i="0" dirty="0">
                <a:effectLst/>
                <a:latin typeface="Arial" panose="020B0604020202020204" pitchFamily="34" charset="0"/>
              </a:rPr>
              <a:t>$15 billion additional for </a:t>
            </a:r>
            <a:r>
              <a:rPr lang="en-US" sz="1100" b="0" i="0" dirty="0">
                <a:effectLst/>
                <a:latin typeface="Arial" panose="020B0604020202020204" pitchFamily="34" charset="0"/>
                <a:hlinkClick r:id="rId5">
                  <a:extLst>
                    <a:ext uri="{A12FA001-AC4F-418D-AE19-62706E023703}">
                      <ahyp:hlinkClr xmlns:ahyp="http://schemas.microsoft.com/office/drawing/2018/hyperlinkcolor" val="tx"/>
                    </a:ext>
                  </a:extLst>
                </a:hlinkClick>
              </a:rPr>
              <a:t>Targeted Economic Injury Disaster Loan Advance</a:t>
            </a:r>
            <a:r>
              <a:rPr lang="en-US" sz="1100" b="0" i="0" dirty="0">
                <a:effectLst/>
                <a:latin typeface="Arial" panose="020B0604020202020204" pitchFamily="34" charset="0"/>
              </a:rPr>
              <a:t> (EIDL) payments, including </a:t>
            </a:r>
            <a:r>
              <a:rPr lang="en-US" sz="1100" b="1" i="0" dirty="0">
                <a:effectLst/>
                <a:latin typeface="Arial" panose="020B0604020202020204" pitchFamily="34" charset="0"/>
              </a:rPr>
              <a:t>NEW </a:t>
            </a:r>
            <a:r>
              <a:rPr lang="en-US" sz="1100" b="0" i="0" dirty="0">
                <a:effectLst/>
                <a:latin typeface="Arial" panose="020B0604020202020204" pitchFamily="34" charset="0"/>
              </a:rPr>
              <a:t>$5 billion for Supplemental Targeted EIDL Advance payments for those hardest hit</a:t>
            </a:r>
            <a:br>
              <a:rPr lang="en-US" sz="1100" b="0" i="0" dirty="0">
                <a:effectLst/>
                <a:latin typeface="Arial" panose="020B0604020202020204" pitchFamily="34" charset="0"/>
              </a:rPr>
            </a:br>
            <a:endParaRPr lang="en-US" sz="1100" b="0" i="0" dirty="0">
              <a:effectLst/>
              <a:latin typeface="Arial" panose="020B0604020202020204" pitchFamily="34" charset="0"/>
            </a:endParaRPr>
          </a:p>
          <a:p>
            <a:pPr algn="l">
              <a:buFont typeface="Arial" panose="020B0604020202020204" pitchFamily="34" charset="0"/>
              <a:buChar char="•"/>
            </a:pPr>
            <a:r>
              <a:rPr lang="en-US" sz="1100" b="0" i="0" dirty="0">
                <a:effectLst/>
                <a:latin typeface="Arial" panose="020B0604020202020204" pitchFamily="34" charset="0"/>
              </a:rPr>
              <a:t>$28.6 billion for the Restaurant Revitalization Fund for industry-focused grants  </a:t>
            </a:r>
            <a:br>
              <a:rPr lang="en-US" sz="1100" b="0" i="0" dirty="0">
                <a:effectLst/>
                <a:latin typeface="Arial" panose="020B0604020202020204" pitchFamily="34" charset="0"/>
              </a:rPr>
            </a:br>
            <a:endParaRPr lang="en-US" sz="1100" b="0" i="0" dirty="0">
              <a:effectLst/>
              <a:latin typeface="Arial" panose="020B0604020202020204" pitchFamily="34" charset="0"/>
            </a:endParaRPr>
          </a:p>
          <a:p>
            <a:pPr algn="l">
              <a:buFont typeface="Arial" panose="020B0604020202020204" pitchFamily="34" charset="0"/>
              <a:buChar char="•"/>
            </a:pPr>
            <a:r>
              <a:rPr lang="en-US" sz="1100" b="0" i="0" dirty="0">
                <a:effectLst/>
                <a:latin typeface="Arial" panose="020B0604020202020204" pitchFamily="34" charset="0"/>
              </a:rPr>
              <a:t>$100 million to establish a Community Navigator pilot program; grants will go to eligible organizations supporting efforts to improve access to COVID–19 pandemic assistance programs and resources. </a:t>
            </a:r>
          </a:p>
        </p:txBody>
      </p:sp>
      <p:sp>
        <p:nvSpPr>
          <p:cNvPr id="14" name="TextBox 13">
            <a:extLst>
              <a:ext uri="{FF2B5EF4-FFF2-40B4-BE49-F238E27FC236}">
                <a16:creationId xmlns:a16="http://schemas.microsoft.com/office/drawing/2014/main" id="{C5662B03-8743-4976-8AB5-F4D678185222}"/>
              </a:ext>
            </a:extLst>
          </p:cNvPr>
          <p:cNvSpPr txBox="1"/>
          <p:nvPr/>
        </p:nvSpPr>
        <p:spPr>
          <a:xfrm>
            <a:off x="3593941" y="2455578"/>
            <a:ext cx="2956805" cy="4916731"/>
          </a:xfrm>
          <a:prstGeom prst="rect">
            <a:avLst/>
          </a:prstGeom>
          <a:noFill/>
        </p:spPr>
        <p:txBody>
          <a:bodyPr wrap="square" rtlCol="0">
            <a:spAutoFit/>
          </a:bodyPr>
          <a:lstStyle/>
          <a:p>
            <a:r>
              <a:rPr lang="en-US" sz="1050" b="0" i="0" dirty="0">
                <a:solidFill>
                  <a:srgbClr val="222222"/>
                </a:solidFill>
                <a:effectLst/>
                <a:latin typeface="Arial" panose="020B0604020202020204" pitchFamily="34" charset="0"/>
              </a:rPr>
              <a:t>The Biden Administration created a list of infrastructure needs in Alaska as part of their state-by-state list of national needs as they build the case for passage of the American Jobs Plan legislation, allocating money for:</a:t>
            </a:r>
            <a:endParaRPr lang="en-US" sz="1200" dirty="0">
              <a:solidFill>
                <a:srgbClr val="222222"/>
              </a:solidFill>
              <a:latin typeface="Arial" panose="020B0604020202020204" pitchFamily="34" charset="0"/>
            </a:endParaRPr>
          </a:p>
          <a:p>
            <a:pPr>
              <a:lnSpc>
                <a:spcPct val="150000"/>
              </a:lnSpc>
            </a:pPr>
            <a:r>
              <a:rPr lang="en-US" sz="1200" b="1" i="0" u="none" strike="noStrike" cap="all" dirty="0">
                <a:solidFill>
                  <a:srgbClr val="333333"/>
                </a:solidFill>
                <a:effectLst/>
                <a:latin typeface="franklin-gothic-urw"/>
              </a:rPr>
              <a:t>WORKFORCE DEVELOPMENT</a:t>
            </a:r>
            <a:br>
              <a:rPr lang="en-US" sz="1200" b="1" i="0" u="none" strike="noStrike" cap="all" dirty="0">
                <a:solidFill>
                  <a:srgbClr val="333333"/>
                </a:solidFill>
                <a:effectLst/>
                <a:latin typeface="franklin-gothic-urw"/>
              </a:rPr>
            </a:br>
            <a:r>
              <a:rPr lang="en-US" sz="1200" b="1" i="0" u="none" strike="noStrike" cap="all" dirty="0">
                <a:solidFill>
                  <a:srgbClr val="333333"/>
                </a:solidFill>
                <a:effectLst/>
                <a:latin typeface="franklin-gothic-urw"/>
              </a:rPr>
              <a:t>MANUFACTURING AND SMALL BUSINESSES</a:t>
            </a:r>
          </a:p>
          <a:p>
            <a:pPr>
              <a:lnSpc>
                <a:spcPct val="150000"/>
              </a:lnSpc>
            </a:pPr>
            <a:r>
              <a:rPr lang="en-US" sz="1200" b="1" i="0" u="none" strike="noStrike" cap="all" dirty="0">
                <a:solidFill>
                  <a:srgbClr val="333333"/>
                </a:solidFill>
                <a:effectLst/>
                <a:latin typeface="franklin-gothic-urw"/>
              </a:rPr>
              <a:t>HOME HEALTH WORKERS</a:t>
            </a:r>
          </a:p>
          <a:p>
            <a:pPr>
              <a:lnSpc>
                <a:spcPct val="150000"/>
              </a:lnSpc>
            </a:pPr>
            <a:r>
              <a:rPr lang="en-US" sz="1200" b="1" i="0" u="none" strike="noStrike" cap="all" dirty="0">
                <a:solidFill>
                  <a:srgbClr val="333333"/>
                </a:solidFill>
                <a:effectLst/>
                <a:latin typeface="franklin-gothic-urw"/>
              </a:rPr>
              <a:t>PUBLIC SCHOOLS AND COMMUNITY COLLEGES</a:t>
            </a:r>
          </a:p>
          <a:p>
            <a:pPr>
              <a:lnSpc>
                <a:spcPct val="150000"/>
              </a:lnSpc>
            </a:pPr>
            <a:r>
              <a:rPr lang="en-US" sz="1200" b="1" i="0" u="none" strike="noStrike" cap="all" dirty="0">
                <a:solidFill>
                  <a:srgbClr val="333333"/>
                </a:solidFill>
                <a:effectLst/>
                <a:latin typeface="franklin-gothic-urw"/>
              </a:rPr>
              <a:t>PUBLIC HOUSING</a:t>
            </a:r>
            <a:br>
              <a:rPr lang="en-US" sz="1200" b="1" i="0" u="none" strike="noStrike" cap="all" dirty="0">
                <a:solidFill>
                  <a:srgbClr val="333333"/>
                </a:solidFill>
                <a:effectLst/>
                <a:latin typeface="franklin-gothic-urw"/>
              </a:rPr>
            </a:br>
            <a:r>
              <a:rPr lang="en-US" sz="1200" b="1" i="0" u="none" strike="noStrike" cap="all" dirty="0">
                <a:solidFill>
                  <a:srgbClr val="333333"/>
                </a:solidFill>
                <a:effectLst/>
                <a:latin typeface="franklin-gothic-urw"/>
              </a:rPr>
              <a:t>CLEAN ENERGY</a:t>
            </a:r>
          </a:p>
          <a:p>
            <a:pPr>
              <a:lnSpc>
                <a:spcPct val="150000"/>
              </a:lnSpc>
            </a:pPr>
            <a:r>
              <a:rPr lang="en-US" sz="1200" b="1" i="0" u="none" strike="noStrike" cap="all" dirty="0">
                <a:solidFill>
                  <a:srgbClr val="333333"/>
                </a:solidFill>
                <a:effectLst/>
                <a:latin typeface="franklin-gothic-urw"/>
              </a:rPr>
              <a:t>BROADBAND</a:t>
            </a:r>
          </a:p>
          <a:p>
            <a:pPr>
              <a:lnSpc>
                <a:spcPct val="150000"/>
              </a:lnSpc>
            </a:pPr>
            <a:r>
              <a:rPr lang="en-US" sz="1200" b="1" i="0" u="none" strike="noStrike" cap="all" dirty="0">
                <a:solidFill>
                  <a:srgbClr val="333333"/>
                </a:solidFill>
                <a:effectLst/>
                <a:latin typeface="franklin-gothic-urw"/>
              </a:rPr>
              <a:t>WATER SYSTEMS</a:t>
            </a:r>
          </a:p>
          <a:p>
            <a:r>
              <a:rPr lang="en-US" sz="1200" b="1" i="0" u="none" strike="noStrike" cap="all" dirty="0">
                <a:solidFill>
                  <a:srgbClr val="333333"/>
                </a:solidFill>
                <a:effectLst/>
                <a:latin typeface="franklin-gothic-urw"/>
              </a:rPr>
              <a:t>TRANSPORTATION AND RESILIENCE</a:t>
            </a:r>
            <a:br>
              <a:rPr lang="en-US" sz="1200" b="1" i="0" u="none" strike="noStrike" cap="all" dirty="0">
                <a:solidFill>
                  <a:srgbClr val="333333"/>
                </a:solidFill>
                <a:effectLst/>
                <a:latin typeface="franklin-gothic-urw"/>
              </a:rPr>
            </a:br>
            <a:br>
              <a:rPr lang="en-US" sz="1200" b="1" i="0" u="none" strike="noStrike" cap="all" dirty="0">
                <a:solidFill>
                  <a:srgbClr val="333333"/>
                </a:solidFill>
                <a:effectLst/>
                <a:latin typeface="franklin-gothic-urw"/>
              </a:rPr>
            </a:br>
            <a:r>
              <a:rPr lang="en-US" sz="1050" b="0" i="0" dirty="0">
                <a:solidFill>
                  <a:srgbClr val="222222"/>
                </a:solidFill>
                <a:effectLst/>
                <a:latin typeface="Arial" panose="020B0604020202020204" pitchFamily="34" charset="0"/>
              </a:rPr>
              <a:t>Southeast Conference is working within the region to </a:t>
            </a:r>
            <a:r>
              <a:rPr lang="en-US" sz="1050" dirty="0">
                <a:solidFill>
                  <a:srgbClr val="222222"/>
                </a:solidFill>
                <a:latin typeface="Arial" panose="020B0604020202020204" pitchFamily="34" charset="0"/>
              </a:rPr>
              <a:t>e</a:t>
            </a:r>
            <a:r>
              <a:rPr lang="en-US" sz="1050" b="0" i="0" dirty="0">
                <a:solidFill>
                  <a:srgbClr val="222222"/>
                </a:solidFill>
                <a:effectLst/>
                <a:latin typeface="Arial" panose="020B0604020202020204" pitchFamily="34" charset="0"/>
              </a:rPr>
              <a:t>nsure that every dollar possible heads our way. If you have a project that fits in one of these categories - and the Southeast Comprehensive Economic Development Strategy, let us know.</a:t>
            </a:r>
            <a:endParaRPr lang="en-US" sz="1050" dirty="0"/>
          </a:p>
        </p:txBody>
      </p:sp>
      <p:sp>
        <p:nvSpPr>
          <p:cNvPr id="21" name="TextBox 20">
            <a:extLst>
              <a:ext uri="{FF2B5EF4-FFF2-40B4-BE49-F238E27FC236}">
                <a16:creationId xmlns:a16="http://schemas.microsoft.com/office/drawing/2014/main" id="{F2C82F88-CA33-404E-8784-FB01FE44FF97}"/>
              </a:ext>
            </a:extLst>
          </p:cNvPr>
          <p:cNvSpPr txBox="1"/>
          <p:nvPr/>
        </p:nvSpPr>
        <p:spPr>
          <a:xfrm>
            <a:off x="287934" y="2547911"/>
            <a:ext cx="2927236" cy="3139321"/>
          </a:xfrm>
          <a:prstGeom prst="rect">
            <a:avLst/>
          </a:prstGeom>
          <a:noFill/>
        </p:spPr>
        <p:txBody>
          <a:bodyPr wrap="square" rtlCol="0">
            <a:spAutoFit/>
          </a:bodyPr>
          <a:lstStyle/>
          <a:p>
            <a:r>
              <a:rPr lang="en-US" sz="1100" b="0" i="0" dirty="0">
                <a:solidFill>
                  <a:srgbClr val="403F42"/>
                </a:solidFill>
                <a:effectLst/>
                <a:latin typeface="Arial" panose="020B0604020202020204" pitchFamily="34" charset="0"/>
              </a:rPr>
              <a:t>There are many financial resources and programs available to Alaskans through the Small Business Administration. Most recently, the SBA Announced the release of </a:t>
            </a:r>
            <a:br>
              <a:rPr lang="en-US" sz="1100" b="0" i="0" dirty="0">
                <a:solidFill>
                  <a:srgbClr val="403F42"/>
                </a:solidFill>
                <a:effectLst/>
                <a:latin typeface="Arial" panose="020B0604020202020204" pitchFamily="34" charset="0"/>
              </a:rPr>
            </a:br>
            <a:br>
              <a:rPr lang="en-US" sz="1100" b="0" i="0" dirty="0">
                <a:solidFill>
                  <a:srgbClr val="403F42"/>
                </a:solidFill>
                <a:effectLst/>
                <a:latin typeface="Arial" panose="020B0604020202020204" pitchFamily="34" charset="0"/>
              </a:rPr>
            </a:br>
            <a:r>
              <a:rPr lang="en-US" sz="1100" b="1" i="0" u="none" strike="noStrike" cap="all" dirty="0">
                <a:solidFill>
                  <a:srgbClr val="333333"/>
                </a:solidFill>
                <a:effectLst/>
                <a:latin typeface="franklin-gothic-urw"/>
              </a:rPr>
              <a:t>Official restaurant revitalization fund</a:t>
            </a:r>
            <a:endParaRPr lang="en-US" sz="1100" dirty="0">
              <a:solidFill>
                <a:srgbClr val="403F42"/>
              </a:solidFill>
              <a:latin typeface="Arial" panose="020B0604020202020204" pitchFamily="34" charset="0"/>
            </a:endParaRPr>
          </a:p>
          <a:p>
            <a:r>
              <a:rPr lang="en-US" altLang="en-US" sz="1100" dirty="0">
                <a:latin typeface="Arial" panose="020B0604020202020204" pitchFamily="34" charset="0"/>
              </a:rPr>
              <a:t>Providing $28.6 billion in e</a:t>
            </a:r>
            <a:r>
              <a:rPr kumimoji="0" lang="en-US" altLang="en-US" sz="1100" i="0" u="none" strike="noStrike" cap="none" normalizeH="0" baseline="0" dirty="0">
                <a:ln>
                  <a:noFill/>
                </a:ln>
                <a:solidFill>
                  <a:schemeClr val="tx1"/>
                </a:solidFill>
                <a:effectLst/>
                <a:latin typeface="Arial" panose="020B0604020202020204" pitchFamily="34" charset="0"/>
              </a:rPr>
              <a:t>conomic relief prioritized for underserved communities. The SBA will administer funs to the hardest hit small restaurants.</a:t>
            </a:r>
          </a:p>
          <a:p>
            <a:endParaRPr lang="en-US" sz="1100" b="0" i="0" dirty="0">
              <a:solidFill>
                <a:srgbClr val="403F42"/>
              </a:solidFill>
              <a:effectLst/>
              <a:latin typeface="Arial" panose="020B0604020202020204" pitchFamily="34" charset="0"/>
            </a:endParaRPr>
          </a:p>
          <a:p>
            <a:r>
              <a:rPr lang="en-US" sz="1100" b="0" i="0" dirty="0">
                <a:solidFill>
                  <a:srgbClr val="403F42"/>
                </a:solidFill>
                <a:effectLst/>
                <a:latin typeface="Arial" panose="020B0604020202020204" pitchFamily="34" charset="0"/>
              </a:rPr>
              <a:t>Additionally, The SBA connects business owners with partner lending organizations, investors, disaster assistance, surety bonds, and grants. In addition to the SBA, there are other organizations and programs offering financial assistance in the form of loans and grants.</a:t>
            </a:r>
            <a:endParaRPr lang="en-US" sz="1100" dirty="0"/>
          </a:p>
        </p:txBody>
      </p:sp>
      <p:sp>
        <p:nvSpPr>
          <p:cNvPr id="30" name="Rectangle 29">
            <a:extLst>
              <a:ext uri="{FF2B5EF4-FFF2-40B4-BE49-F238E27FC236}">
                <a16:creationId xmlns:a16="http://schemas.microsoft.com/office/drawing/2014/main" id="{A45B561C-A392-4CB7-AAF8-CE0CC7D10397}"/>
              </a:ext>
            </a:extLst>
          </p:cNvPr>
          <p:cNvSpPr/>
          <p:nvPr/>
        </p:nvSpPr>
        <p:spPr>
          <a:xfrm>
            <a:off x="249014" y="942557"/>
            <a:ext cx="2966156" cy="14660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6AA4070-19D1-45F5-9478-7A653AA22FB3}"/>
              </a:ext>
            </a:extLst>
          </p:cNvPr>
          <p:cNvSpPr/>
          <p:nvPr/>
        </p:nvSpPr>
        <p:spPr>
          <a:xfrm>
            <a:off x="341215" y="1008888"/>
            <a:ext cx="2781754" cy="1334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Logo&#10;&#10;Description automatically generated">
            <a:extLst>
              <a:ext uri="{FF2B5EF4-FFF2-40B4-BE49-F238E27FC236}">
                <a16:creationId xmlns:a16="http://schemas.microsoft.com/office/drawing/2014/main" id="{3F8F62BE-956D-4BD2-B458-FC141282C2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260" b="11608"/>
          <a:stretch/>
        </p:blipFill>
        <p:spPr>
          <a:xfrm>
            <a:off x="566659" y="1041995"/>
            <a:ext cx="2203044" cy="1288948"/>
          </a:xfrm>
          <a:prstGeom prst="rect">
            <a:avLst/>
          </a:prstGeom>
        </p:spPr>
      </p:pic>
      <p:sp>
        <p:nvSpPr>
          <p:cNvPr id="34" name="Rectangle 33">
            <a:extLst>
              <a:ext uri="{FF2B5EF4-FFF2-40B4-BE49-F238E27FC236}">
                <a16:creationId xmlns:a16="http://schemas.microsoft.com/office/drawing/2014/main" id="{5812527D-DC60-489F-AF12-C2FCF630BEC4}"/>
              </a:ext>
            </a:extLst>
          </p:cNvPr>
          <p:cNvSpPr/>
          <p:nvPr/>
        </p:nvSpPr>
        <p:spPr>
          <a:xfrm>
            <a:off x="3501672" y="942557"/>
            <a:ext cx="2966156" cy="14660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Graphical user interface, text&#10;&#10;Description automatically generated">
            <a:extLst>
              <a:ext uri="{FF2B5EF4-FFF2-40B4-BE49-F238E27FC236}">
                <a16:creationId xmlns:a16="http://schemas.microsoft.com/office/drawing/2014/main" id="{859DF325-6D93-4FAB-8D54-AEFAD827674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802" r="24539"/>
          <a:stretch/>
        </p:blipFill>
        <p:spPr>
          <a:xfrm>
            <a:off x="3568849" y="1036149"/>
            <a:ext cx="2835035" cy="1280486"/>
          </a:xfrm>
          <a:prstGeom prst="rect">
            <a:avLst/>
          </a:prstGeom>
        </p:spPr>
      </p:pic>
      <p:sp>
        <p:nvSpPr>
          <p:cNvPr id="35" name="Rectangle 34">
            <a:extLst>
              <a:ext uri="{FF2B5EF4-FFF2-40B4-BE49-F238E27FC236}">
                <a16:creationId xmlns:a16="http://schemas.microsoft.com/office/drawing/2014/main" id="{9A7C9E48-9AF6-42C5-9713-103DEBAFE6B6}"/>
              </a:ext>
            </a:extLst>
          </p:cNvPr>
          <p:cNvSpPr/>
          <p:nvPr/>
        </p:nvSpPr>
        <p:spPr>
          <a:xfrm>
            <a:off x="6754330" y="989566"/>
            <a:ext cx="2966156" cy="14660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 descr="The American Rescue Plan Act of 2021 – TeamstersCare Update | TeamstersCare  25">
            <a:extLst>
              <a:ext uri="{FF2B5EF4-FFF2-40B4-BE49-F238E27FC236}">
                <a16:creationId xmlns:a16="http://schemas.microsoft.com/office/drawing/2014/main" id="{462A003E-6CF4-4CE7-83DA-41D8D1D002E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0015"/>
          <a:stretch/>
        </p:blipFill>
        <p:spPr bwMode="auto">
          <a:xfrm>
            <a:off x="6819890" y="1081307"/>
            <a:ext cx="2835036" cy="128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803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 name="SoutheastAMHS_blue(1).pd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63391" y="-93710"/>
            <a:ext cx="5662789" cy="7581948"/>
          </a:xfrm>
          <a:prstGeom prst="rect">
            <a:avLst/>
          </a:prstGeom>
          <a:ln w="12700">
            <a:miter lim="400000"/>
          </a:ln>
        </p:spPr>
      </p:pic>
      <p:sp>
        <p:nvSpPr>
          <p:cNvPr id="154" name="Shape 154"/>
          <p:cNvSpPr/>
          <p:nvPr/>
        </p:nvSpPr>
        <p:spPr>
          <a:xfrm>
            <a:off x="-594762" y="478536"/>
            <a:ext cx="10813884" cy="714970"/>
          </a:xfrm>
          <a:prstGeom prst="rect">
            <a:avLst/>
          </a:prstGeom>
          <a:blipFill>
            <a:blip r:embed="rId4">
              <a:alphaModFix amt="90802"/>
            </a:blip>
          </a:blipFill>
          <a:ln w="12700">
            <a:miter lim="400000"/>
          </a:ln>
        </p:spPr>
        <p:txBody>
          <a:bodyPr lIns="38944" tIns="38944" rIns="38944" bIns="38944" anchor="ctr"/>
          <a:lstStyle>
            <a:defPPr marL="0" marR="0" indent="0" algn="l" defTabSz="707197" rtl="0" fontAlgn="auto" latinLnBrk="1" hangingPunct="0">
              <a:lnSpc>
                <a:spcPct val="100000"/>
              </a:lnSpc>
              <a:spcBef>
                <a:spcPts val="0"/>
              </a:spcBef>
              <a:spcAft>
                <a:spcPts val="0"/>
              </a:spcAft>
              <a:buClrTx/>
              <a:buSzTx/>
              <a:buFontTx/>
              <a:buNone/>
              <a:tabLst/>
              <a:defRPr kumimoji="0" sz="1392" b="0" i="0" u="none" strike="noStrike" cap="none" spc="0" normalizeH="0" baseline="0">
                <a:ln>
                  <a:noFill/>
                </a:ln>
                <a:solidFill>
                  <a:srgbClr val="000000"/>
                </a:solidFill>
                <a:effectLst/>
                <a:uFillTx/>
              </a:defRPr>
            </a:defPPr>
            <a:lvl1pPr marL="0" marR="0" indent="0"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1pPr>
            <a:lvl2pPr marL="0" marR="0" indent="176799"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2pPr>
            <a:lvl3pPr marL="0" marR="0" indent="3535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3pPr>
            <a:lvl4pPr marL="0" marR="0" indent="5303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4pPr>
            <a:lvl5pPr marL="0" marR="0" indent="707197"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5pPr>
            <a:lvl6pPr marL="0" marR="0" indent="883996"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6pPr>
            <a:lvl7pPr marL="0" marR="0" indent="10607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7pPr>
            <a:lvl8pPr marL="0" marR="0" indent="12375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8pPr>
            <a:lvl9pPr marL="0" marR="0" indent="1414394"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9pPr>
          </a:lstStyle>
          <a:p>
            <a:pPr>
              <a:defRPr sz="2600">
                <a:solidFill>
                  <a:srgbClr val="FFFFFF"/>
                </a:solidFill>
              </a:defRPr>
            </a:pPr>
            <a:endParaRPr sz="1993"/>
          </a:p>
        </p:txBody>
      </p:sp>
      <p:sp>
        <p:nvSpPr>
          <p:cNvPr id="155" name="Shape 155"/>
          <p:cNvSpPr/>
          <p:nvPr/>
        </p:nvSpPr>
        <p:spPr>
          <a:xfrm>
            <a:off x="-56854" y="514381"/>
            <a:ext cx="9738069" cy="64327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defPPr marL="0" marR="0" indent="0" algn="l" defTabSz="707197" rtl="0" fontAlgn="auto" latinLnBrk="1" hangingPunct="0">
              <a:lnSpc>
                <a:spcPct val="100000"/>
              </a:lnSpc>
              <a:spcBef>
                <a:spcPts val="0"/>
              </a:spcBef>
              <a:spcAft>
                <a:spcPts val="0"/>
              </a:spcAft>
              <a:buClrTx/>
              <a:buSzTx/>
              <a:buFontTx/>
              <a:buNone/>
              <a:tabLst/>
              <a:defRPr kumimoji="0" sz="1392" b="0" i="0" u="none" strike="noStrike" cap="none" spc="0" normalizeH="0" baseline="0">
                <a:ln>
                  <a:noFill/>
                </a:ln>
                <a:solidFill>
                  <a:srgbClr val="000000"/>
                </a:solidFill>
                <a:effectLst/>
                <a:uFillTx/>
              </a:defRPr>
            </a:defPPr>
            <a:lvl1pPr marL="0" marR="0" indent="0"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1pPr>
            <a:lvl2pPr marL="0" marR="0" indent="176799"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2pPr>
            <a:lvl3pPr marL="0" marR="0" indent="3535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3pPr>
            <a:lvl4pPr marL="0" marR="0" indent="5303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4pPr>
            <a:lvl5pPr marL="0" marR="0" indent="707197"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5pPr>
            <a:lvl6pPr marL="0" marR="0" indent="883996"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6pPr>
            <a:lvl7pPr marL="0" marR="0" indent="10607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7pPr>
            <a:lvl8pPr marL="0" marR="0" indent="12375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8pPr>
            <a:lvl9pPr marL="0" marR="0" indent="1414394"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9pPr>
          </a:lstStyle>
          <a:p>
            <a:pPr defTabSz="350486">
              <a:lnSpc>
                <a:spcPct val="80000"/>
              </a:lnSpc>
              <a:spcBef>
                <a:spcPts val="1380"/>
              </a:spcBef>
              <a:defRPr sz="5400">
                <a:solidFill>
                  <a:srgbClr val="FFFFFF"/>
                </a:solidFill>
                <a:latin typeface="Avenir Black"/>
                <a:ea typeface="Avenir Black"/>
                <a:cs typeface="Avenir Black"/>
                <a:sym typeface="Avenir Black"/>
              </a:defRPr>
            </a:pPr>
            <a:r>
              <a:rPr sz="4139"/>
              <a:t>About Southeast Conference </a:t>
            </a:r>
            <a:br>
              <a:rPr sz="4139"/>
            </a:br>
            <a:endParaRPr sz="4139"/>
          </a:p>
        </p:txBody>
      </p:sp>
      <p:sp>
        <p:nvSpPr>
          <p:cNvPr id="156" name="Shape 156"/>
          <p:cNvSpPr/>
          <p:nvPr/>
        </p:nvSpPr>
        <p:spPr>
          <a:xfrm>
            <a:off x="499762" y="954030"/>
            <a:ext cx="4661439" cy="6915364"/>
          </a:xfrm>
          <a:prstGeom prst="rect">
            <a:avLst/>
          </a:prstGeom>
          <a:ln w="12700">
            <a:miter lim="400000"/>
          </a:ln>
          <a:extLst>
            <a:ext uri="{C572A759-6A51-4108-AA02-DFA0A04FC94B}">
              <ma14:wrappingTextBoxFlag xmlns="" xmlns:ma14="http://schemas.microsoft.com/office/mac/drawingml/2011/main" val="1"/>
            </a:ext>
          </a:extLst>
        </p:spPr>
        <p:txBody>
          <a:bodyPr lIns="38944" tIns="38944" rIns="38944" bIns="38944"/>
          <a:lstStyle>
            <a:defPPr marL="0" marR="0" indent="0" algn="l" defTabSz="707197" rtl="0" fontAlgn="auto" latinLnBrk="1" hangingPunct="0">
              <a:lnSpc>
                <a:spcPct val="100000"/>
              </a:lnSpc>
              <a:spcBef>
                <a:spcPts val="0"/>
              </a:spcBef>
              <a:spcAft>
                <a:spcPts val="0"/>
              </a:spcAft>
              <a:buClrTx/>
              <a:buSzTx/>
              <a:buFontTx/>
              <a:buNone/>
              <a:tabLst/>
              <a:defRPr kumimoji="0" sz="1392" b="0" i="0" u="none" strike="noStrike" cap="none" spc="0" normalizeH="0" baseline="0">
                <a:ln>
                  <a:noFill/>
                </a:ln>
                <a:solidFill>
                  <a:srgbClr val="000000"/>
                </a:solidFill>
                <a:effectLst/>
                <a:uFillTx/>
              </a:defRPr>
            </a:defPPr>
            <a:lvl1pPr marL="0" marR="0" indent="0"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1pPr>
            <a:lvl2pPr marL="0" marR="0" indent="176799"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2pPr>
            <a:lvl3pPr marL="0" marR="0" indent="3535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3pPr>
            <a:lvl4pPr marL="0" marR="0" indent="5303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4pPr>
            <a:lvl5pPr marL="0" marR="0" indent="707197"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5pPr>
            <a:lvl6pPr marL="0" marR="0" indent="883996"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6pPr>
            <a:lvl7pPr marL="0" marR="0" indent="10607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7pPr>
            <a:lvl8pPr marL="0" marR="0" indent="12375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8pPr>
            <a:lvl9pPr marL="0" marR="0" indent="1414394"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9pPr>
          </a:lstStyle>
          <a:p>
            <a:pPr algn="just" defTabSz="350486">
              <a:lnSpc>
                <a:spcPct val="80000"/>
              </a:lnSpc>
              <a:defRPr sz="2100" spc="-42">
                <a:solidFill>
                  <a:srgbClr val="175778"/>
                </a:solidFill>
                <a:latin typeface="Avenir Heavy"/>
                <a:ea typeface="Avenir Heavy"/>
                <a:cs typeface="Avenir Heavy"/>
                <a:sym typeface="Avenir Heavy"/>
              </a:defRPr>
            </a:pPr>
            <a:endParaRPr sz="1610" dirty="0"/>
          </a:p>
          <a:p>
            <a:pPr marL="125539" indent="-125539" algn="l" defTabSz="350486">
              <a:spcBef>
                <a:spcPts val="306"/>
              </a:spcBef>
              <a:buSzPct val="75000"/>
              <a:buChar char="•"/>
              <a:defRPr sz="2400">
                <a:latin typeface="Avenir Book"/>
                <a:ea typeface="Avenir Book"/>
                <a:cs typeface="Avenir Book"/>
                <a:sym typeface="Avenir Book"/>
              </a:defRPr>
            </a:pPr>
            <a:r>
              <a:rPr sz="1840" dirty="0"/>
              <a:t>Southeast Conference was </a:t>
            </a:r>
            <a:r>
              <a:rPr sz="1840" dirty="0">
                <a:latin typeface="Avenir Black"/>
                <a:ea typeface="Avenir Black"/>
                <a:cs typeface="Avenir Black"/>
                <a:sym typeface="Avenir Black"/>
              </a:rPr>
              <a:t>incorporated in 1958</a:t>
            </a:r>
            <a:r>
              <a:rPr lang="en-US" sz="1840" dirty="0">
                <a:latin typeface="Avenir Black"/>
                <a:ea typeface="Avenir Black"/>
                <a:cs typeface="Avenir Black"/>
                <a:sym typeface="Avenir Black"/>
              </a:rPr>
              <a:t>, primarily to advocate for the creation of the Alaska Marine </a:t>
            </a:r>
            <a:r>
              <a:rPr lang="en-US" sz="1840">
                <a:latin typeface="Avenir Black"/>
                <a:ea typeface="Avenir Black"/>
                <a:cs typeface="Avenir Black"/>
                <a:sym typeface="Avenir Black"/>
              </a:rPr>
              <a:t>Highway System.</a:t>
            </a:r>
            <a:endParaRPr sz="1840">
              <a:latin typeface="Avenir Black"/>
              <a:ea typeface="Avenir Black"/>
              <a:cs typeface="Avenir Black"/>
              <a:sym typeface="Avenir Black"/>
            </a:endParaRPr>
          </a:p>
          <a:p>
            <a:pPr marL="125539" indent="-125539" algn="l" defTabSz="350486">
              <a:spcBef>
                <a:spcPts val="306"/>
              </a:spcBef>
              <a:buSzPct val="75000"/>
              <a:buChar char="•"/>
              <a:defRPr sz="2400">
                <a:latin typeface="Avenir Book"/>
                <a:ea typeface="Avenir Book"/>
                <a:cs typeface="Avenir Book"/>
                <a:sym typeface="Avenir Book"/>
              </a:defRPr>
            </a:pPr>
            <a:r>
              <a:rPr sz="1840" dirty="0"/>
              <a:t>After that success, stayed together to continue to </a:t>
            </a:r>
            <a:r>
              <a:rPr sz="1840" dirty="0">
                <a:latin typeface="Avenir Black"/>
                <a:ea typeface="Avenir Black"/>
                <a:cs typeface="Avenir Black"/>
                <a:sym typeface="Avenir Black"/>
              </a:rPr>
              <a:t>advocate for issues that are key to the southeast region as a whole</a:t>
            </a:r>
            <a:r>
              <a:rPr sz="1840" dirty="0"/>
              <a:t>. </a:t>
            </a:r>
          </a:p>
          <a:p>
            <a:pPr marL="125539" indent="-125539" algn="l" defTabSz="350486">
              <a:spcBef>
                <a:spcPts val="306"/>
              </a:spcBef>
              <a:buSzPct val="75000"/>
              <a:buChar char="•"/>
              <a:defRPr sz="2400">
                <a:latin typeface="Avenir Book"/>
                <a:ea typeface="Avenir Book"/>
                <a:cs typeface="Avenir Book"/>
                <a:sym typeface="Avenir Book"/>
              </a:defRPr>
            </a:pPr>
            <a:r>
              <a:rPr sz="1840" dirty="0"/>
              <a:t>Looks for </a:t>
            </a:r>
            <a:r>
              <a:rPr sz="1840" dirty="0">
                <a:latin typeface="Avenir Black"/>
                <a:ea typeface="Avenir Black"/>
                <a:cs typeface="Avenir Black"/>
                <a:sym typeface="Avenir Black"/>
              </a:rPr>
              <a:t>consensus</a:t>
            </a:r>
            <a:r>
              <a:rPr sz="1840" dirty="0"/>
              <a:t> for the betterment of the region. </a:t>
            </a:r>
          </a:p>
          <a:p>
            <a:pPr marL="125539" indent="-125539" algn="l" defTabSz="350486">
              <a:spcBef>
                <a:spcPts val="306"/>
              </a:spcBef>
              <a:buSzPct val="75000"/>
              <a:buChar char="•"/>
              <a:defRPr sz="2400">
                <a:latin typeface="Avenir Book"/>
                <a:ea typeface="Avenir Book"/>
                <a:cs typeface="Avenir Book"/>
                <a:sym typeface="Avenir Book"/>
              </a:defRPr>
            </a:pPr>
            <a:r>
              <a:rPr sz="1840" dirty="0"/>
              <a:t>Members from nearly </a:t>
            </a:r>
            <a:r>
              <a:rPr sz="1840" dirty="0">
                <a:latin typeface="Avenir Black"/>
                <a:ea typeface="Avenir Black"/>
                <a:cs typeface="Avenir Black"/>
                <a:sym typeface="Avenir Black"/>
              </a:rPr>
              <a:t>every community, chamber of commerce</a:t>
            </a:r>
            <a:r>
              <a:rPr sz="1840" dirty="0"/>
              <a:t>, and </a:t>
            </a:r>
            <a:r>
              <a:rPr sz="1840" dirty="0">
                <a:latin typeface="Avenir Black"/>
                <a:ea typeface="Avenir Black"/>
                <a:cs typeface="Avenir Black"/>
                <a:sym typeface="Avenir Black"/>
              </a:rPr>
              <a:t>economic development organization</a:t>
            </a:r>
            <a:r>
              <a:rPr sz="1840" dirty="0"/>
              <a:t> in the region. </a:t>
            </a:r>
          </a:p>
          <a:p>
            <a:pPr marL="125539" indent="-125539" algn="l" defTabSz="350486">
              <a:spcBef>
                <a:spcPts val="306"/>
              </a:spcBef>
              <a:buSzPct val="75000"/>
              <a:buChar char="•"/>
              <a:defRPr sz="2400">
                <a:latin typeface="Avenir Book"/>
                <a:ea typeface="Avenir Book"/>
                <a:cs typeface="Avenir Book"/>
                <a:sym typeface="Avenir Book"/>
              </a:defRPr>
            </a:pPr>
            <a:r>
              <a:rPr sz="1840" dirty="0"/>
              <a:t>Support the </a:t>
            </a:r>
            <a:r>
              <a:rPr sz="1840" dirty="0">
                <a:latin typeface="Avenir Black"/>
                <a:ea typeface="Avenir Black"/>
                <a:cs typeface="Avenir Black"/>
                <a:sym typeface="Avenir Black"/>
              </a:rPr>
              <a:t>Southeast Conference of Mayors </a:t>
            </a:r>
            <a:r>
              <a:rPr sz="1840" dirty="0"/>
              <a:t>and the </a:t>
            </a:r>
            <a:r>
              <a:rPr sz="1840" dirty="0">
                <a:latin typeface="Avenir Black"/>
                <a:ea typeface="Avenir Black"/>
                <a:cs typeface="Avenir Black"/>
                <a:sym typeface="Avenir Black"/>
              </a:rPr>
              <a:t>Marine Transportation Advisory Board</a:t>
            </a:r>
            <a:r>
              <a:rPr sz="1840" dirty="0"/>
              <a:t>.  </a:t>
            </a:r>
          </a:p>
          <a:p>
            <a:pPr marL="125539" indent="-125539" algn="l" defTabSz="350486">
              <a:spcBef>
                <a:spcPts val="306"/>
              </a:spcBef>
              <a:buSzPct val="75000"/>
              <a:buChar char="•"/>
              <a:defRPr sz="2400">
                <a:latin typeface="Avenir Book"/>
                <a:ea typeface="Avenir Book"/>
                <a:cs typeface="Avenir Book"/>
                <a:sym typeface="Avenir Book"/>
              </a:defRPr>
            </a:pPr>
            <a:r>
              <a:rPr sz="1840" dirty="0"/>
              <a:t>Southeast Conference is the federally designated </a:t>
            </a:r>
            <a:r>
              <a:rPr sz="1840" dirty="0">
                <a:latin typeface="Avenir Black"/>
                <a:ea typeface="Avenir Black"/>
                <a:cs typeface="Avenir Black"/>
                <a:sym typeface="Avenir Black"/>
              </a:rPr>
              <a:t>Regional Economic Development District</a:t>
            </a:r>
            <a:r>
              <a:rPr sz="1840" dirty="0"/>
              <a:t> and the </a:t>
            </a:r>
            <a:r>
              <a:rPr sz="1840" dirty="0">
                <a:latin typeface="Avenir Black"/>
                <a:ea typeface="Avenir Black"/>
                <a:cs typeface="Avenir Black"/>
                <a:sym typeface="Avenir Black"/>
              </a:rPr>
              <a:t>State-designated Alaska Regional Development Organization</a:t>
            </a:r>
            <a:r>
              <a:rPr sz="1840" dirty="0"/>
              <a:t>.</a:t>
            </a:r>
          </a:p>
          <a:p>
            <a:pPr algn="just" defTabSz="350486">
              <a:lnSpc>
                <a:spcPct val="80000"/>
              </a:lnSpc>
              <a:defRPr sz="2100" spc="-42">
                <a:solidFill>
                  <a:srgbClr val="175778"/>
                </a:solidFill>
                <a:latin typeface="Avenir Heavy"/>
                <a:ea typeface="Avenir Heavy"/>
                <a:cs typeface="Avenir Heavy"/>
                <a:sym typeface="Avenir Heavy"/>
              </a:defRPr>
            </a:pPr>
            <a:endParaRPr sz="1610" dirty="0"/>
          </a:p>
        </p:txBody>
      </p:sp>
    </p:spTree>
    <p:extLst>
      <p:ext uri="{BB962C8B-B14F-4D97-AF65-F5344CB8AC3E}">
        <p14:creationId xmlns:p14="http://schemas.microsoft.com/office/powerpoint/2010/main" val="67604462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dy of water with a mountain in the distance&#10;&#10;Description automatically generated with low confidence">
            <a:extLst>
              <a:ext uri="{FF2B5EF4-FFF2-40B4-BE49-F238E27FC236}">
                <a16:creationId xmlns:a16="http://schemas.microsoft.com/office/drawing/2014/main" id="{779F477A-EC44-486E-92F6-DDE8FED548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876"/>
            <a:ext cx="9969500" cy="7515225"/>
          </a:xfrm>
          <a:prstGeom prst="rect">
            <a:avLst/>
          </a:prstGeom>
        </p:spPr>
      </p:pic>
      <p:sp>
        <p:nvSpPr>
          <p:cNvPr id="5" name="Title 1">
            <a:extLst>
              <a:ext uri="{FF2B5EF4-FFF2-40B4-BE49-F238E27FC236}">
                <a16:creationId xmlns:a16="http://schemas.microsoft.com/office/drawing/2014/main" id="{C8373191-C084-4D84-80AA-9F872154BF71}"/>
              </a:ext>
            </a:extLst>
          </p:cNvPr>
          <p:cNvSpPr txBox="1">
            <a:spLocks/>
          </p:cNvSpPr>
          <p:nvPr/>
        </p:nvSpPr>
        <p:spPr>
          <a:xfrm>
            <a:off x="5087503" y="384650"/>
            <a:ext cx="4724400" cy="507831"/>
          </a:xfrm>
          <a:prstGeom prst="rect">
            <a:avLst/>
          </a:prstGeom>
        </p:spPr>
        <p:txBody>
          <a:bodyPr wrap="square" lIns="0" tIns="0" rIns="0" bIns="0">
            <a:spAutoFit/>
          </a:bodyPr>
          <a:lstStyle>
            <a:lvl1pPr>
              <a:defRPr sz="3300" b="1" i="0">
                <a:solidFill>
                  <a:srgbClr val="D17F15"/>
                </a:solidFill>
                <a:latin typeface="Arial"/>
                <a:ea typeface="+mj-ea"/>
                <a:cs typeface="Arial"/>
              </a:defRPr>
            </a:lvl1pPr>
          </a:lstStyle>
          <a:p>
            <a:r>
              <a:rPr lang="en-US" i="1" kern="0" dirty="0">
                <a:solidFill>
                  <a:srgbClr val="C00000"/>
                </a:solidFill>
                <a:latin typeface="Baskerville Old Face" panose="02020602080505020303" pitchFamily="18" charset="0"/>
              </a:rPr>
              <a:t>We want to hear from you!</a:t>
            </a:r>
          </a:p>
        </p:txBody>
      </p:sp>
      <p:sp>
        <p:nvSpPr>
          <p:cNvPr id="6" name="Subtitle 2">
            <a:extLst>
              <a:ext uri="{FF2B5EF4-FFF2-40B4-BE49-F238E27FC236}">
                <a16:creationId xmlns:a16="http://schemas.microsoft.com/office/drawing/2014/main" id="{7D2A20D8-5EFC-45D5-A4C9-F1038AE03972}"/>
              </a:ext>
            </a:extLst>
          </p:cNvPr>
          <p:cNvSpPr txBox="1">
            <a:spLocks/>
          </p:cNvSpPr>
          <p:nvPr/>
        </p:nvSpPr>
        <p:spPr>
          <a:xfrm>
            <a:off x="5087503" y="1194216"/>
            <a:ext cx="4545445" cy="1015663"/>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solidFill>
                  <a:sysClr val="windowText" lastClr="000000"/>
                </a:solidFill>
              </a:rPr>
              <a:t>Southeast Conference has released the </a:t>
            </a:r>
          </a:p>
          <a:p>
            <a:r>
              <a:rPr lang="en-US" sz="2400" b="1" kern="0" dirty="0">
                <a:solidFill>
                  <a:sysClr val="windowText" lastClr="000000"/>
                </a:solidFill>
              </a:rPr>
              <a:t>Southeast Alaska </a:t>
            </a:r>
          </a:p>
          <a:p>
            <a:r>
              <a:rPr lang="en-US" sz="2400" b="1" kern="0" dirty="0">
                <a:solidFill>
                  <a:sysClr val="windowText" lastClr="000000"/>
                </a:solidFill>
              </a:rPr>
              <a:t>Business Climate Survey</a:t>
            </a:r>
          </a:p>
        </p:txBody>
      </p:sp>
      <p:sp>
        <p:nvSpPr>
          <p:cNvPr id="7" name="TextBox 6">
            <a:extLst>
              <a:ext uri="{FF2B5EF4-FFF2-40B4-BE49-F238E27FC236}">
                <a16:creationId xmlns:a16="http://schemas.microsoft.com/office/drawing/2014/main" id="{596B16AE-417E-48B4-8B7D-22C4640F0A15}"/>
              </a:ext>
            </a:extLst>
          </p:cNvPr>
          <p:cNvSpPr txBox="1"/>
          <p:nvPr/>
        </p:nvSpPr>
        <p:spPr>
          <a:xfrm>
            <a:off x="5087503" y="2503079"/>
            <a:ext cx="4343400" cy="1668214"/>
          </a:xfrm>
          <a:prstGeom prst="rect">
            <a:avLst/>
          </a:prstGeom>
          <a:noFill/>
        </p:spPr>
        <p:txBody>
          <a:bodyPr wrap="square" rtlCol="0">
            <a:spAutoFit/>
          </a:bodyPr>
          <a:lstStyle/>
          <a:p>
            <a:pPr algn="l">
              <a:lnSpc>
                <a:spcPct val="150000"/>
              </a:lnSpc>
            </a:pPr>
            <a:r>
              <a:rPr lang="en-US" sz="1400" b="0" i="0" dirty="0">
                <a:solidFill>
                  <a:schemeClr val="tx2">
                    <a:lumMod val="50000"/>
                  </a:schemeClr>
                </a:solidFill>
                <a:effectLst/>
                <a:latin typeface="Arial" panose="020B0604020202020204" pitchFamily="34" charset="0"/>
                <a:cs typeface="Arial" panose="020B0604020202020204" pitchFamily="34" charset="0"/>
              </a:rPr>
              <a:t>This survey tracks the Southeast Alaska business climate as well as COVID-19 impacts to your business. The survey data will be used to focus economic relief efforts moving forward. It is open to all regional businesses, including the self-employed.</a:t>
            </a:r>
            <a:endParaRPr lang="en-US" sz="1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2EE8F3F-E576-48E0-B040-F36DD3EEF334}"/>
              </a:ext>
            </a:extLst>
          </p:cNvPr>
          <p:cNvSpPr txBox="1"/>
          <p:nvPr/>
        </p:nvSpPr>
        <p:spPr>
          <a:xfrm>
            <a:off x="1860550" y="5730875"/>
            <a:ext cx="8229600" cy="1477328"/>
          </a:xfrm>
          <a:prstGeom prst="rect">
            <a:avLst/>
          </a:prstGeom>
          <a:noFill/>
        </p:spPr>
        <p:txBody>
          <a:bodyPr wrap="square" rtlCol="0">
            <a:spAutoFit/>
          </a:bodyPr>
          <a:lstStyle/>
          <a:p>
            <a:pPr algn="ctr"/>
            <a:r>
              <a:rPr lang="en-US" sz="1800" b="1" i="0" dirty="0">
                <a:solidFill>
                  <a:schemeClr val="tx2">
                    <a:lumMod val="50000"/>
                  </a:schemeClr>
                </a:solidFill>
                <a:effectLst/>
                <a:latin typeface="Arial" panose="020B0604020202020204" pitchFamily="34" charset="0"/>
                <a:cs typeface="Arial" panose="020B0604020202020204" pitchFamily="34" charset="0"/>
              </a:rPr>
              <a:t>Are you a business owner or operator in Southeast Alaska? </a:t>
            </a:r>
          </a:p>
          <a:p>
            <a:pPr algn="ctr"/>
            <a:r>
              <a:rPr lang="en-US" sz="1800" b="1" i="0" dirty="0">
                <a:solidFill>
                  <a:schemeClr val="tx2">
                    <a:lumMod val="50000"/>
                  </a:schemeClr>
                </a:solidFill>
                <a:effectLst/>
                <a:latin typeface="Arial" panose="020B0604020202020204" pitchFamily="34" charset="0"/>
                <a:cs typeface="Arial" panose="020B0604020202020204" pitchFamily="34" charset="0"/>
              </a:rPr>
              <a:t>If so, this survey is for you! </a:t>
            </a:r>
          </a:p>
          <a:p>
            <a:pPr algn="ctr"/>
            <a:endParaRPr lang="en-US" sz="1800" b="1" i="0" dirty="0">
              <a:solidFill>
                <a:schemeClr val="tx2">
                  <a:lumMod val="50000"/>
                </a:schemeClr>
              </a:solidFill>
              <a:effectLst/>
              <a:latin typeface="Arial" panose="020B0604020202020204" pitchFamily="34" charset="0"/>
              <a:cs typeface="Arial" panose="020B0604020202020204" pitchFamily="34" charset="0"/>
            </a:endParaRPr>
          </a:p>
          <a:p>
            <a:pPr algn="ctr"/>
            <a:r>
              <a:rPr lang="en-US" sz="1800" b="0" i="0" dirty="0">
                <a:solidFill>
                  <a:schemeClr val="tx2">
                    <a:lumMod val="50000"/>
                  </a:schemeClr>
                </a:solidFill>
                <a:effectLst/>
                <a:latin typeface="Arial" panose="020B0604020202020204" pitchFamily="34" charset="0"/>
                <a:cs typeface="Arial" panose="020B0604020202020204" pitchFamily="34" charset="0"/>
              </a:rPr>
              <a:t>https://www.surveymonkey.com/r/SEclimate2021</a:t>
            </a:r>
          </a:p>
          <a:p>
            <a:endParaRPr lang="en-US" dirty="0"/>
          </a:p>
        </p:txBody>
      </p:sp>
      <p:pic>
        <p:nvPicPr>
          <p:cNvPr id="10" name="Picture 9" descr="Logo&#10;&#10;Description automatically generated">
            <a:extLst>
              <a:ext uri="{FF2B5EF4-FFF2-40B4-BE49-F238E27FC236}">
                <a16:creationId xmlns:a16="http://schemas.microsoft.com/office/drawing/2014/main" id="{924C8A72-8007-4887-AC9F-854143882F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549" y="5273675"/>
            <a:ext cx="2027453" cy="1934528"/>
          </a:xfrm>
          <a:prstGeom prst="rect">
            <a:avLst/>
          </a:prstGeom>
        </p:spPr>
      </p:pic>
    </p:spTree>
    <p:extLst>
      <p:ext uri="{BB962C8B-B14F-4D97-AF65-F5344CB8AC3E}">
        <p14:creationId xmlns:p14="http://schemas.microsoft.com/office/powerpoint/2010/main" val="2113732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city next to a body of water&#10;&#10;Description automatically generated with low confidence">
            <a:extLst>
              <a:ext uri="{FF2B5EF4-FFF2-40B4-BE49-F238E27FC236}">
                <a16:creationId xmlns:a16="http://schemas.microsoft.com/office/drawing/2014/main" id="{F4852D87-FBEC-4422-94F1-26E71B9A566F}"/>
              </a:ext>
            </a:extLst>
          </p:cNvPr>
          <p:cNvPicPr>
            <a:picLocks noChangeAspect="1"/>
          </p:cNvPicPr>
          <p:nvPr/>
        </p:nvPicPr>
        <p:blipFill rotWithShape="1">
          <a:blip r:embed="rId3">
            <a:extLst>
              <a:ext uri="{28A0092B-C50C-407E-A947-70E740481C1C}">
                <a14:useLocalDpi xmlns:a14="http://schemas.microsoft.com/office/drawing/2010/main" val="0"/>
              </a:ext>
            </a:extLst>
          </a:blip>
          <a:srcRect l="20170"/>
          <a:stretch/>
        </p:blipFill>
        <p:spPr>
          <a:xfrm>
            <a:off x="0" y="-9525"/>
            <a:ext cx="9969500" cy="7493000"/>
          </a:xfrm>
          <a:prstGeom prst="rect">
            <a:avLst/>
          </a:prstGeom>
        </p:spPr>
      </p:pic>
      <p:sp>
        <p:nvSpPr>
          <p:cNvPr id="11" name="Rectangle 10">
            <a:extLst>
              <a:ext uri="{FF2B5EF4-FFF2-40B4-BE49-F238E27FC236}">
                <a16:creationId xmlns:a16="http://schemas.microsoft.com/office/drawing/2014/main" id="{6131173B-E9B9-4318-8B2B-F40D9256E1BB}"/>
              </a:ext>
            </a:extLst>
          </p:cNvPr>
          <p:cNvSpPr/>
          <p:nvPr/>
        </p:nvSpPr>
        <p:spPr>
          <a:xfrm>
            <a:off x="5594350" y="1938086"/>
            <a:ext cx="4146550" cy="2116389"/>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41DFEB2-4FF0-411C-8920-0BE98AC35967}"/>
              </a:ext>
            </a:extLst>
          </p:cNvPr>
          <p:cNvSpPr/>
          <p:nvPr/>
        </p:nvSpPr>
        <p:spPr>
          <a:xfrm>
            <a:off x="4025900" y="6035675"/>
            <a:ext cx="5715000" cy="115951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bject 3"/>
          <p:cNvSpPr txBox="1"/>
          <p:nvPr/>
        </p:nvSpPr>
        <p:spPr>
          <a:xfrm>
            <a:off x="3841750" y="5973182"/>
            <a:ext cx="7162800" cy="1039387"/>
          </a:xfrm>
          <a:prstGeom prst="rect">
            <a:avLst/>
          </a:prstGeom>
        </p:spPr>
        <p:txBody>
          <a:bodyPr vert="horz" wrap="square" lIns="0" tIns="99695" rIns="0" bIns="0" rtlCol="0">
            <a:spAutoFit/>
          </a:bodyPr>
          <a:lstStyle/>
          <a:p>
            <a:pPr marL="1631314" marR="1490345" algn="ctr">
              <a:spcBef>
                <a:spcPts val="785"/>
              </a:spcBef>
            </a:pPr>
            <a:r>
              <a:rPr lang="en-US" sz="4000" b="1" spc="50" dirty="0">
                <a:solidFill>
                  <a:schemeClr val="tx2"/>
                </a:solidFill>
                <a:latin typeface="Cambria" panose="02040503050406030204" pitchFamily="18" charset="0"/>
                <a:ea typeface="Cambria" panose="02040503050406030204" pitchFamily="18" charset="0"/>
                <a:cs typeface="Arial"/>
              </a:rPr>
              <a:t>Robert Venables</a:t>
            </a:r>
            <a:endParaRPr sz="4000" b="1" dirty="0">
              <a:solidFill>
                <a:schemeClr val="tx2"/>
              </a:solidFill>
              <a:latin typeface="Cambria" panose="02040503050406030204" pitchFamily="18" charset="0"/>
              <a:ea typeface="Cambria" panose="02040503050406030204" pitchFamily="18" charset="0"/>
              <a:cs typeface="Arial"/>
            </a:endParaRPr>
          </a:p>
          <a:p>
            <a:pPr algn="ctr">
              <a:lnSpc>
                <a:spcPct val="100000"/>
              </a:lnSpc>
              <a:spcBef>
                <a:spcPts val="635"/>
              </a:spcBef>
            </a:pPr>
            <a:r>
              <a:rPr lang="en-US" sz="1600" b="1" spc="-60" dirty="0">
                <a:solidFill>
                  <a:schemeClr val="tx2"/>
                </a:solidFill>
                <a:latin typeface="Cambria" panose="02040503050406030204" pitchFamily="18" charset="0"/>
                <a:ea typeface="Cambria" panose="020405030504060302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robert@seconference.org</a:t>
            </a:r>
            <a:r>
              <a:rPr lang="en-US" sz="1600" b="1" spc="-60" dirty="0">
                <a:solidFill>
                  <a:schemeClr val="tx2"/>
                </a:solidFill>
                <a:latin typeface="Cambria" panose="02040503050406030204" pitchFamily="18" charset="0"/>
                <a:ea typeface="Cambria" panose="02040503050406030204" pitchFamily="18" charset="0"/>
                <a:cs typeface="Calibri" panose="020F0502020204030204" pitchFamily="34" charset="0"/>
              </a:rPr>
              <a:t>     907.586.4360</a:t>
            </a:r>
            <a:endParaRPr sz="1600" b="1" dirty="0">
              <a:solidFill>
                <a:schemeClr val="tx2"/>
              </a:solidFill>
              <a:latin typeface="Cambria" panose="02040503050406030204" pitchFamily="18" charset="0"/>
              <a:ea typeface="Cambria" panose="02040503050406030204" pitchFamily="18" charset="0"/>
              <a:cs typeface="Calibri" panose="020F0502020204030204" pitchFamily="34" charset="0"/>
            </a:endParaRPr>
          </a:p>
        </p:txBody>
      </p:sp>
      <p:pic>
        <p:nvPicPr>
          <p:cNvPr id="7" name="object 3">
            <a:extLst>
              <a:ext uri="{FF2B5EF4-FFF2-40B4-BE49-F238E27FC236}">
                <a16:creationId xmlns:a16="http://schemas.microsoft.com/office/drawing/2014/main" id="{47B65743-E72D-44C0-83C1-A8E106E3BD86}"/>
              </a:ext>
            </a:extLst>
          </p:cNvPr>
          <p:cNvPicPr/>
          <p:nvPr/>
        </p:nvPicPr>
        <p:blipFill>
          <a:blip r:embed="rId5" cstate="print"/>
          <a:stretch>
            <a:fillRect/>
          </a:stretch>
        </p:blipFill>
        <p:spPr>
          <a:xfrm>
            <a:off x="4129232" y="5654951"/>
            <a:ext cx="1371600" cy="1312887"/>
          </a:xfrm>
          <a:prstGeom prst="rect">
            <a:avLst/>
          </a:prstGeom>
        </p:spPr>
      </p:pic>
      <p:sp>
        <p:nvSpPr>
          <p:cNvPr id="9" name="TextBox 8">
            <a:extLst>
              <a:ext uri="{FF2B5EF4-FFF2-40B4-BE49-F238E27FC236}">
                <a16:creationId xmlns:a16="http://schemas.microsoft.com/office/drawing/2014/main" id="{54F19587-DD46-4E94-8137-75627BC17BD3}"/>
              </a:ext>
            </a:extLst>
          </p:cNvPr>
          <p:cNvSpPr txBox="1"/>
          <p:nvPr/>
        </p:nvSpPr>
        <p:spPr>
          <a:xfrm>
            <a:off x="336550" y="72069"/>
            <a:ext cx="6248400" cy="707886"/>
          </a:xfrm>
          <a:prstGeom prst="rect">
            <a:avLst/>
          </a:prstGeom>
          <a:noFill/>
        </p:spPr>
        <p:txBody>
          <a:bodyPr wrap="square" rtlCol="0">
            <a:spAutoFit/>
          </a:bodyPr>
          <a:lstStyle/>
          <a:p>
            <a:r>
              <a:rPr lang="en-US" sz="4000" b="1" i="1" dirty="0">
                <a:solidFill>
                  <a:srgbClr val="C00000"/>
                </a:solidFill>
                <a:latin typeface="Baskerville Old Face" panose="02020602080505020303" pitchFamily="18" charset="0"/>
              </a:rPr>
              <a:t>Thank You!</a:t>
            </a:r>
          </a:p>
        </p:txBody>
      </p:sp>
      <p:sp>
        <p:nvSpPr>
          <p:cNvPr id="6" name="TextBox 5">
            <a:extLst>
              <a:ext uri="{FF2B5EF4-FFF2-40B4-BE49-F238E27FC236}">
                <a16:creationId xmlns:a16="http://schemas.microsoft.com/office/drawing/2014/main" id="{877CE764-41A5-4A00-9607-3221B34921E1}"/>
              </a:ext>
            </a:extLst>
          </p:cNvPr>
          <p:cNvSpPr txBox="1"/>
          <p:nvPr/>
        </p:nvSpPr>
        <p:spPr>
          <a:xfrm>
            <a:off x="5534891" y="1881587"/>
            <a:ext cx="4032250" cy="2166299"/>
          </a:xfrm>
          <a:prstGeom prst="rect">
            <a:avLst/>
          </a:prstGeom>
          <a:noFill/>
        </p:spPr>
        <p:txBody>
          <a:bodyPr wrap="square" rtlCol="0">
            <a:spAutoFit/>
          </a:bodyPr>
          <a:lstStyle/>
          <a:p>
            <a:pPr algn="r">
              <a:lnSpc>
                <a:spcPct val="150000"/>
              </a:lnSpc>
            </a:pPr>
            <a:r>
              <a:rPr lang="en-US" sz="2400" b="1" i="0" dirty="0">
                <a:solidFill>
                  <a:schemeClr val="tx2"/>
                </a:solidFill>
                <a:effectLst/>
                <a:latin typeface="Arial" panose="020B0604020202020204" pitchFamily="34" charset="0"/>
              </a:rPr>
              <a:t>Southeast Conference’s </a:t>
            </a:r>
          </a:p>
          <a:p>
            <a:pPr algn="r">
              <a:lnSpc>
                <a:spcPct val="150000"/>
              </a:lnSpc>
            </a:pPr>
            <a:r>
              <a:rPr lang="en-US" sz="2400" b="1" i="0" dirty="0">
                <a:solidFill>
                  <a:schemeClr val="tx2"/>
                </a:solidFill>
                <a:effectLst/>
                <a:latin typeface="Arial" panose="020B0604020202020204" pitchFamily="34" charset="0"/>
              </a:rPr>
              <a:t>2021 Annual Meeting</a:t>
            </a:r>
          </a:p>
          <a:p>
            <a:pPr algn="r">
              <a:lnSpc>
                <a:spcPct val="150000"/>
              </a:lnSpc>
            </a:pPr>
            <a:r>
              <a:rPr lang="en-US" sz="2400" b="1" dirty="0">
                <a:solidFill>
                  <a:schemeClr val="tx2"/>
                </a:solidFill>
                <a:latin typeface="Arial" panose="020B0604020202020204" pitchFamily="34" charset="0"/>
              </a:rPr>
              <a:t>September 14-16</a:t>
            </a:r>
            <a:r>
              <a:rPr lang="en-US" sz="2400" b="1" i="0" dirty="0">
                <a:solidFill>
                  <a:schemeClr val="tx2"/>
                </a:solidFill>
                <a:effectLst/>
                <a:latin typeface="Arial" panose="020B0604020202020204" pitchFamily="34" charset="0"/>
              </a:rPr>
              <a:t> </a:t>
            </a:r>
          </a:p>
          <a:p>
            <a:pPr algn="r">
              <a:lnSpc>
                <a:spcPct val="150000"/>
              </a:lnSpc>
            </a:pPr>
            <a:r>
              <a:rPr lang="en-US" sz="2000" b="1" i="1" dirty="0">
                <a:solidFill>
                  <a:schemeClr val="tx2"/>
                </a:solidFill>
                <a:effectLst/>
                <a:latin typeface="Arial" panose="020B0604020202020204" pitchFamily="34" charset="0"/>
              </a:rPr>
              <a:t>in beautiful Haines, Alaska</a:t>
            </a:r>
            <a:endParaRPr lang="en-US" dirty="0">
              <a:solidFill>
                <a:schemeClr val="tx2"/>
              </a:solidFill>
            </a:endParaRPr>
          </a:p>
        </p:txBody>
      </p:sp>
      <p:sp>
        <p:nvSpPr>
          <p:cNvPr id="10" name="TextBox 9">
            <a:extLst>
              <a:ext uri="{FF2B5EF4-FFF2-40B4-BE49-F238E27FC236}">
                <a16:creationId xmlns:a16="http://schemas.microsoft.com/office/drawing/2014/main" id="{64AA8910-A171-4A76-B8D6-DA572E745AA5}"/>
              </a:ext>
            </a:extLst>
          </p:cNvPr>
          <p:cNvSpPr txBox="1"/>
          <p:nvPr/>
        </p:nvSpPr>
        <p:spPr>
          <a:xfrm>
            <a:off x="4222750" y="1250861"/>
            <a:ext cx="5638800" cy="830997"/>
          </a:xfrm>
          <a:prstGeom prst="rect">
            <a:avLst/>
          </a:prstGeom>
          <a:noFill/>
        </p:spPr>
        <p:txBody>
          <a:bodyPr wrap="square" rtlCol="0">
            <a:spAutoFit/>
          </a:bodyPr>
          <a:lstStyle/>
          <a:p>
            <a:pPr algn="r"/>
            <a:r>
              <a:rPr lang="en-US" sz="4800" b="1" i="0" dirty="0">
                <a:solidFill>
                  <a:schemeClr val="bg1"/>
                </a:solidFill>
                <a:effectLst/>
                <a:latin typeface="Arial" panose="020B0604020202020204" pitchFamily="34" charset="0"/>
              </a:rPr>
              <a:t>Save the date!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0" name="SoutheastAMHS_blue(1).pd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63391" y="-93710"/>
            <a:ext cx="5662789" cy="7581948"/>
          </a:xfrm>
          <a:prstGeom prst="rect">
            <a:avLst/>
          </a:prstGeom>
          <a:ln w="12700">
            <a:miter lim="400000"/>
          </a:ln>
        </p:spPr>
      </p:pic>
      <p:sp>
        <p:nvSpPr>
          <p:cNvPr id="161" name="Shape 161"/>
          <p:cNvSpPr/>
          <p:nvPr/>
        </p:nvSpPr>
        <p:spPr>
          <a:xfrm>
            <a:off x="-594762" y="478536"/>
            <a:ext cx="10813884" cy="714970"/>
          </a:xfrm>
          <a:prstGeom prst="rect">
            <a:avLst/>
          </a:prstGeom>
          <a:blipFill>
            <a:blip r:embed="rId4">
              <a:alphaModFix amt="90802"/>
            </a:blip>
          </a:blipFill>
          <a:ln w="12700">
            <a:miter lim="400000"/>
          </a:ln>
        </p:spPr>
        <p:txBody>
          <a:bodyPr lIns="38944" tIns="38944" rIns="38944" bIns="38944" anchor="ctr"/>
          <a:lstStyle>
            <a:defPPr marL="0" marR="0" indent="0" algn="l" defTabSz="707197" rtl="0" fontAlgn="auto" latinLnBrk="1" hangingPunct="0">
              <a:lnSpc>
                <a:spcPct val="100000"/>
              </a:lnSpc>
              <a:spcBef>
                <a:spcPts val="0"/>
              </a:spcBef>
              <a:spcAft>
                <a:spcPts val="0"/>
              </a:spcAft>
              <a:buClrTx/>
              <a:buSzTx/>
              <a:buFontTx/>
              <a:buNone/>
              <a:tabLst/>
              <a:defRPr kumimoji="0" sz="1392" b="0" i="0" u="none" strike="noStrike" cap="none" spc="0" normalizeH="0" baseline="0">
                <a:ln>
                  <a:noFill/>
                </a:ln>
                <a:solidFill>
                  <a:srgbClr val="000000"/>
                </a:solidFill>
                <a:effectLst/>
                <a:uFillTx/>
              </a:defRPr>
            </a:defPPr>
            <a:lvl1pPr marL="0" marR="0" indent="0"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1pPr>
            <a:lvl2pPr marL="0" marR="0" indent="176799"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2pPr>
            <a:lvl3pPr marL="0" marR="0" indent="3535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3pPr>
            <a:lvl4pPr marL="0" marR="0" indent="5303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4pPr>
            <a:lvl5pPr marL="0" marR="0" indent="707197"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5pPr>
            <a:lvl6pPr marL="0" marR="0" indent="883996"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6pPr>
            <a:lvl7pPr marL="0" marR="0" indent="10607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7pPr>
            <a:lvl8pPr marL="0" marR="0" indent="12375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8pPr>
            <a:lvl9pPr marL="0" marR="0" indent="1414394"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9pPr>
          </a:lstStyle>
          <a:p>
            <a:pPr>
              <a:defRPr sz="2600">
                <a:solidFill>
                  <a:srgbClr val="FFFFFF"/>
                </a:solidFill>
              </a:defRPr>
            </a:pPr>
            <a:endParaRPr sz="1993"/>
          </a:p>
        </p:txBody>
      </p:sp>
      <p:sp>
        <p:nvSpPr>
          <p:cNvPr id="162" name="Shape 162"/>
          <p:cNvSpPr/>
          <p:nvPr/>
        </p:nvSpPr>
        <p:spPr>
          <a:xfrm>
            <a:off x="-56854" y="514381"/>
            <a:ext cx="9738069" cy="64327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defPPr marL="0" marR="0" indent="0" algn="l" defTabSz="707197" rtl="0" fontAlgn="auto" latinLnBrk="1" hangingPunct="0">
              <a:lnSpc>
                <a:spcPct val="100000"/>
              </a:lnSpc>
              <a:spcBef>
                <a:spcPts val="0"/>
              </a:spcBef>
              <a:spcAft>
                <a:spcPts val="0"/>
              </a:spcAft>
              <a:buClrTx/>
              <a:buSzTx/>
              <a:buFontTx/>
              <a:buNone/>
              <a:tabLst/>
              <a:defRPr kumimoji="0" sz="1392" b="0" i="0" u="none" strike="noStrike" cap="none" spc="0" normalizeH="0" baseline="0">
                <a:ln>
                  <a:noFill/>
                </a:ln>
                <a:solidFill>
                  <a:srgbClr val="000000"/>
                </a:solidFill>
                <a:effectLst/>
                <a:uFillTx/>
              </a:defRPr>
            </a:defPPr>
            <a:lvl1pPr marL="0" marR="0" indent="0"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1pPr>
            <a:lvl2pPr marL="0" marR="0" indent="176799"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2pPr>
            <a:lvl3pPr marL="0" marR="0" indent="3535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3pPr>
            <a:lvl4pPr marL="0" marR="0" indent="5303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4pPr>
            <a:lvl5pPr marL="0" marR="0" indent="707197"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5pPr>
            <a:lvl6pPr marL="0" marR="0" indent="883996"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6pPr>
            <a:lvl7pPr marL="0" marR="0" indent="10607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7pPr>
            <a:lvl8pPr marL="0" marR="0" indent="12375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8pPr>
            <a:lvl9pPr marL="0" marR="0" indent="1414394"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9pPr>
          </a:lstStyle>
          <a:p>
            <a:pPr defTabSz="350486">
              <a:lnSpc>
                <a:spcPct val="80000"/>
              </a:lnSpc>
              <a:spcBef>
                <a:spcPts val="1380"/>
              </a:spcBef>
              <a:defRPr sz="5400">
                <a:solidFill>
                  <a:srgbClr val="FFFFFF"/>
                </a:solidFill>
                <a:latin typeface="Avenir Black"/>
                <a:ea typeface="Avenir Black"/>
                <a:cs typeface="Avenir Black"/>
                <a:sym typeface="Avenir Black"/>
              </a:defRPr>
            </a:pPr>
            <a:r>
              <a:rPr sz="4139"/>
              <a:t>About Southeast Alaska </a:t>
            </a:r>
            <a:br>
              <a:rPr sz="4139"/>
            </a:br>
            <a:endParaRPr sz="4139"/>
          </a:p>
        </p:txBody>
      </p:sp>
      <p:sp>
        <p:nvSpPr>
          <p:cNvPr id="163" name="Shape 163"/>
          <p:cNvSpPr/>
          <p:nvPr/>
        </p:nvSpPr>
        <p:spPr>
          <a:xfrm>
            <a:off x="524938" y="1809998"/>
            <a:ext cx="4694515" cy="6915364"/>
          </a:xfrm>
          <a:prstGeom prst="rect">
            <a:avLst/>
          </a:prstGeom>
          <a:ln w="12700">
            <a:miter lim="400000"/>
          </a:ln>
          <a:extLst>
            <a:ext uri="{C572A759-6A51-4108-AA02-DFA0A04FC94B}">
              <ma14:wrappingTextBoxFlag xmlns="" xmlns:ma14="http://schemas.microsoft.com/office/mac/drawingml/2011/main" val="1"/>
            </a:ext>
          </a:extLst>
        </p:spPr>
        <p:txBody>
          <a:bodyPr lIns="38944" tIns="38944" rIns="38944" bIns="38944"/>
          <a:lstStyle>
            <a:defPPr marL="0" marR="0" indent="0" algn="l" defTabSz="707197" rtl="0" fontAlgn="auto" latinLnBrk="1" hangingPunct="0">
              <a:lnSpc>
                <a:spcPct val="100000"/>
              </a:lnSpc>
              <a:spcBef>
                <a:spcPts val="0"/>
              </a:spcBef>
              <a:spcAft>
                <a:spcPts val="0"/>
              </a:spcAft>
              <a:buClrTx/>
              <a:buSzTx/>
              <a:buFontTx/>
              <a:buNone/>
              <a:tabLst/>
              <a:defRPr kumimoji="0" sz="1392" b="0" i="0" u="none" strike="noStrike" cap="none" spc="0" normalizeH="0" baseline="0">
                <a:ln>
                  <a:noFill/>
                </a:ln>
                <a:solidFill>
                  <a:srgbClr val="000000"/>
                </a:solidFill>
                <a:effectLst/>
                <a:uFillTx/>
              </a:defRPr>
            </a:defPPr>
            <a:lvl1pPr marL="0" marR="0" indent="0"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1pPr>
            <a:lvl2pPr marL="0" marR="0" indent="176799"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2pPr>
            <a:lvl3pPr marL="0" marR="0" indent="3535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3pPr>
            <a:lvl4pPr marL="0" marR="0" indent="5303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4pPr>
            <a:lvl5pPr marL="0" marR="0" indent="707197"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5pPr>
            <a:lvl6pPr marL="0" marR="0" indent="883996"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6pPr>
            <a:lvl7pPr marL="0" marR="0" indent="10607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7pPr>
            <a:lvl8pPr marL="0" marR="0" indent="12375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8pPr>
            <a:lvl9pPr marL="0" marR="0" indent="1414394"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9pPr>
          </a:lstStyle>
          <a:p>
            <a:pPr algn="just" defTabSz="350486">
              <a:lnSpc>
                <a:spcPct val="80000"/>
              </a:lnSpc>
              <a:defRPr sz="2100" spc="-42">
                <a:latin typeface="Avenir Heavy"/>
                <a:ea typeface="Avenir Heavy"/>
                <a:cs typeface="Avenir Heavy"/>
                <a:sym typeface="Avenir Heavy"/>
              </a:defRPr>
            </a:pPr>
            <a:endParaRPr sz="1610"/>
          </a:p>
          <a:p>
            <a:pPr marL="421455" indent="-421455" algn="l" defTabSz="350486">
              <a:spcBef>
                <a:spcPts val="1380"/>
              </a:spcBef>
              <a:buSzPct val="75000"/>
              <a:buChar char="•"/>
              <a:defRPr sz="4500">
                <a:latin typeface="Avenir Heavy"/>
                <a:ea typeface="Avenir Heavy"/>
                <a:cs typeface="Avenir Heavy"/>
                <a:sym typeface="Avenir Heavy"/>
              </a:defRPr>
            </a:pPr>
            <a:r>
              <a:rPr sz="3449"/>
              <a:t>34 Communities</a:t>
            </a:r>
          </a:p>
          <a:p>
            <a:pPr marL="421455" indent="-421455" algn="l" defTabSz="350486">
              <a:spcBef>
                <a:spcPts val="1380"/>
              </a:spcBef>
              <a:buSzPct val="75000"/>
              <a:buChar char="•"/>
              <a:defRPr sz="4500">
                <a:latin typeface="Avenir Heavy"/>
                <a:ea typeface="Avenir Heavy"/>
                <a:cs typeface="Avenir Heavy"/>
                <a:sym typeface="Avenir Heavy"/>
              </a:defRPr>
            </a:pPr>
            <a:r>
              <a:rPr sz="3449"/>
              <a:t>1,000+ Islands</a:t>
            </a:r>
          </a:p>
          <a:p>
            <a:pPr marL="421455" indent="-421455" algn="l" defTabSz="350486">
              <a:spcBef>
                <a:spcPts val="1380"/>
              </a:spcBef>
              <a:buSzPct val="75000"/>
              <a:buChar char="•"/>
              <a:defRPr sz="4500">
                <a:latin typeface="Avenir Heavy"/>
                <a:ea typeface="Avenir Heavy"/>
                <a:cs typeface="Avenir Heavy"/>
                <a:sym typeface="Avenir Heavy"/>
              </a:defRPr>
            </a:pPr>
            <a:r>
              <a:rPr sz="3449"/>
              <a:t>500 Miles</a:t>
            </a:r>
          </a:p>
          <a:p>
            <a:pPr marL="421455" indent="-421455" algn="l" defTabSz="350486">
              <a:spcBef>
                <a:spcPts val="1380"/>
              </a:spcBef>
              <a:buSzPct val="75000"/>
              <a:buChar char="•"/>
              <a:defRPr sz="4500">
                <a:latin typeface="Avenir Heavy"/>
                <a:ea typeface="Avenir Heavy"/>
                <a:cs typeface="Avenir Heavy"/>
                <a:sym typeface="Avenir Heavy"/>
              </a:defRPr>
            </a:pPr>
            <a:r>
              <a:rPr sz="3449"/>
              <a:t>18,500 shoreline</a:t>
            </a:r>
          </a:p>
          <a:p>
            <a:pPr marL="421455" indent="-421455" algn="l" defTabSz="350486">
              <a:spcBef>
                <a:spcPts val="1380"/>
              </a:spcBef>
              <a:buSzPct val="75000"/>
              <a:buChar char="•"/>
              <a:defRPr sz="4500">
                <a:latin typeface="Avenir Heavy"/>
                <a:ea typeface="Avenir Heavy"/>
                <a:cs typeface="Avenir Heavy"/>
                <a:sym typeface="Avenir Heavy"/>
              </a:defRPr>
            </a:pPr>
            <a:r>
              <a:rPr sz="3449"/>
              <a:t>10% of AK Economy</a:t>
            </a:r>
          </a:p>
          <a:p>
            <a:pPr marL="421455" indent="-421455" algn="l" defTabSz="350486">
              <a:spcBef>
                <a:spcPts val="1380"/>
              </a:spcBef>
              <a:buSzPct val="75000"/>
              <a:buChar char="•"/>
              <a:defRPr sz="4500">
                <a:latin typeface="Avenir Heavy"/>
                <a:ea typeface="Avenir Heavy"/>
                <a:cs typeface="Avenir Heavy"/>
                <a:sym typeface="Avenir Heavy"/>
              </a:defRPr>
            </a:pPr>
            <a:endParaRPr sz="3449"/>
          </a:p>
          <a:p>
            <a:pPr algn="l" defTabSz="350486">
              <a:spcBef>
                <a:spcPts val="614"/>
              </a:spcBef>
              <a:defRPr sz="800" i="1">
                <a:latin typeface="Palatino"/>
                <a:ea typeface="Palatino"/>
                <a:cs typeface="Palatino"/>
                <a:sym typeface="Palatino"/>
              </a:defRPr>
            </a:pPr>
            <a:endParaRPr sz="614"/>
          </a:p>
          <a:p>
            <a:pPr algn="l" defTabSz="350486">
              <a:spcBef>
                <a:spcPts val="614"/>
              </a:spcBef>
              <a:defRPr sz="800">
                <a:latin typeface="Palatino"/>
                <a:ea typeface="Palatino"/>
                <a:cs typeface="Palatino"/>
                <a:sym typeface="Palatino"/>
              </a:defRPr>
            </a:pPr>
            <a:endParaRPr sz="614"/>
          </a:p>
          <a:p>
            <a:pPr marL="125539" indent="-125539" algn="l" defTabSz="350486">
              <a:spcBef>
                <a:spcPts val="306"/>
              </a:spcBef>
              <a:buSzPct val="75000"/>
              <a:buChar char="•"/>
              <a:defRPr sz="2100">
                <a:latin typeface="Avenir Book"/>
                <a:ea typeface="Avenir Book"/>
                <a:cs typeface="Avenir Book"/>
                <a:sym typeface="Avenir Book"/>
              </a:defRPr>
            </a:pPr>
            <a:endParaRPr sz="1610"/>
          </a:p>
          <a:p>
            <a:pPr algn="just" defTabSz="350486">
              <a:lnSpc>
                <a:spcPct val="80000"/>
              </a:lnSpc>
              <a:defRPr sz="2100" spc="-42">
                <a:latin typeface="Avenir Heavy"/>
                <a:ea typeface="Avenir Heavy"/>
                <a:cs typeface="Avenir Heavy"/>
                <a:sym typeface="Avenir Heavy"/>
              </a:defRPr>
            </a:pPr>
            <a:endParaRPr sz="1610"/>
          </a:p>
        </p:txBody>
      </p:sp>
    </p:spTree>
    <p:extLst>
      <p:ext uri="{BB962C8B-B14F-4D97-AF65-F5344CB8AC3E}">
        <p14:creationId xmlns:p14="http://schemas.microsoft.com/office/powerpoint/2010/main" val="44463601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p:nvPr/>
        </p:nvSpPr>
        <p:spPr>
          <a:xfrm>
            <a:off x="1042528" y="791290"/>
            <a:ext cx="8089418" cy="8089418"/>
          </a:xfrm>
          <a:prstGeom prst="ellipse">
            <a:avLst/>
          </a:prstGeom>
          <a:ln w="63500">
            <a:solidFill>
              <a:srgbClr val="014594">
                <a:alpha val="67009"/>
              </a:srgbClr>
            </a:solidFill>
            <a:miter lim="400000"/>
          </a:ln>
        </p:spPr>
        <p:txBody>
          <a:bodyPr lIns="38944" tIns="38944" rIns="38944" bIns="38944" anchor="ctr"/>
          <a:lstStyle>
            <a:defPPr marL="0" marR="0" indent="0" algn="l" defTabSz="707197" rtl="0" fontAlgn="auto" latinLnBrk="1" hangingPunct="0">
              <a:lnSpc>
                <a:spcPct val="100000"/>
              </a:lnSpc>
              <a:spcBef>
                <a:spcPts val="0"/>
              </a:spcBef>
              <a:spcAft>
                <a:spcPts val="0"/>
              </a:spcAft>
              <a:buClrTx/>
              <a:buSzTx/>
              <a:buFontTx/>
              <a:buNone/>
              <a:tabLst/>
              <a:defRPr kumimoji="0" sz="1392" b="0" i="0" u="none" strike="noStrike" cap="none" spc="0" normalizeH="0" baseline="0">
                <a:ln>
                  <a:noFill/>
                </a:ln>
                <a:solidFill>
                  <a:srgbClr val="000000"/>
                </a:solidFill>
                <a:effectLst/>
                <a:uFillTx/>
              </a:defRPr>
            </a:defPPr>
            <a:lvl1pPr marL="0" marR="0" indent="0"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1pPr>
            <a:lvl2pPr marL="0" marR="0" indent="176799"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2pPr>
            <a:lvl3pPr marL="0" marR="0" indent="3535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3pPr>
            <a:lvl4pPr marL="0" marR="0" indent="5303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4pPr>
            <a:lvl5pPr marL="0" marR="0" indent="707197"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5pPr>
            <a:lvl6pPr marL="0" marR="0" indent="883996"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6pPr>
            <a:lvl7pPr marL="0" marR="0" indent="10607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7pPr>
            <a:lvl8pPr marL="0" marR="0" indent="12375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8pPr>
            <a:lvl9pPr marL="0" marR="0" indent="1414394"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9pPr>
          </a:lstStyle>
          <a:p>
            <a:pPr defTabSz="350486">
              <a:defRPr sz="12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pPr>
            <a:endParaRPr sz="920"/>
          </a:p>
        </p:txBody>
      </p:sp>
      <p:sp>
        <p:nvSpPr>
          <p:cNvPr id="168" name="Shape 168"/>
          <p:cNvSpPr/>
          <p:nvPr/>
        </p:nvSpPr>
        <p:spPr>
          <a:xfrm>
            <a:off x="-339994" y="-156557"/>
            <a:ext cx="10337150" cy="8179732"/>
          </a:xfrm>
          <a:prstGeom prst="rect">
            <a:avLst/>
          </a:prstGeom>
          <a:solidFill>
            <a:srgbClr val="5DB0DD">
              <a:alpha val="34440"/>
            </a:srgbClr>
          </a:solidFill>
          <a:ln w="12700">
            <a:miter lim="400000"/>
          </a:ln>
          <a:extLst>
            <a:ext uri="{C572A759-6A51-4108-AA02-DFA0A04FC94B}">
              <ma14:wrappingTextBoxFlag xmlns="" xmlns:ma14="http://schemas.microsoft.com/office/mac/drawingml/2011/main" val="1"/>
            </a:ext>
          </a:extLst>
        </p:spPr>
        <p:txBody>
          <a:bodyPr lIns="38944" tIns="38944" rIns="38944" bIns="38944"/>
          <a:lstStyle>
            <a:defPPr marL="0" marR="0" indent="0" algn="l" defTabSz="707197" rtl="0" fontAlgn="auto" latinLnBrk="1" hangingPunct="0">
              <a:lnSpc>
                <a:spcPct val="100000"/>
              </a:lnSpc>
              <a:spcBef>
                <a:spcPts val="0"/>
              </a:spcBef>
              <a:spcAft>
                <a:spcPts val="0"/>
              </a:spcAft>
              <a:buClrTx/>
              <a:buSzTx/>
              <a:buFontTx/>
              <a:buNone/>
              <a:tabLst/>
              <a:defRPr kumimoji="0" sz="1392" b="0" i="0" u="none" strike="noStrike" cap="none" spc="0" normalizeH="0" baseline="0">
                <a:ln>
                  <a:noFill/>
                </a:ln>
                <a:solidFill>
                  <a:srgbClr val="000000"/>
                </a:solidFill>
                <a:effectLst/>
                <a:uFillTx/>
              </a:defRPr>
            </a:defPPr>
            <a:lvl1pPr marL="0" marR="0" indent="0"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1pPr>
            <a:lvl2pPr marL="0" marR="0" indent="176799"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2pPr>
            <a:lvl3pPr marL="0" marR="0" indent="3535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3pPr>
            <a:lvl4pPr marL="0" marR="0" indent="5303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4pPr>
            <a:lvl5pPr marL="0" marR="0" indent="707197"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5pPr>
            <a:lvl6pPr marL="0" marR="0" indent="883996"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6pPr>
            <a:lvl7pPr marL="0" marR="0" indent="10607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7pPr>
            <a:lvl8pPr marL="0" marR="0" indent="12375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8pPr>
            <a:lvl9pPr marL="0" marR="0" indent="1414394"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9pPr>
          </a:lstStyle>
          <a:p>
            <a:pPr algn="l" defTabSz="350486">
              <a:spcBef>
                <a:spcPts val="306"/>
              </a:spcBef>
              <a:defRPr sz="800">
                <a:solidFill>
                  <a:srgbClr val="3C0A49"/>
                </a:solidFill>
                <a:latin typeface="Palatino"/>
                <a:ea typeface="Palatino"/>
                <a:cs typeface="Palatino"/>
                <a:sym typeface="Palatino"/>
              </a:defRPr>
            </a:pPr>
            <a:endParaRPr sz="614"/>
          </a:p>
        </p:txBody>
      </p:sp>
      <p:sp>
        <p:nvSpPr>
          <p:cNvPr id="169" name="Shape 169"/>
          <p:cNvSpPr/>
          <p:nvPr/>
        </p:nvSpPr>
        <p:spPr>
          <a:xfrm>
            <a:off x="-9424293" y="-23327680"/>
            <a:ext cx="1947168" cy="4935970"/>
          </a:xfrm>
          <a:prstGeom prst="rect">
            <a:avLst/>
          </a:prstGeom>
          <a:solidFill>
            <a:srgbClr val="84B7DC">
              <a:alpha val="35016"/>
            </a:srgbClr>
          </a:solidFill>
          <a:ln w="12700">
            <a:miter lim="400000"/>
          </a:ln>
          <a:extLst>
            <a:ext uri="{C572A759-6A51-4108-AA02-DFA0A04FC94B}">
              <ma14:wrappingTextBoxFlag xmlns="" xmlns:ma14="http://schemas.microsoft.com/office/mac/drawingml/2011/main" val="1"/>
            </a:ext>
          </a:extLst>
        </p:spPr>
        <p:txBody>
          <a:bodyPr lIns="38944" tIns="38944" rIns="38944" bIns="38944"/>
          <a:lstStyle>
            <a:defPPr marL="0" marR="0" indent="0" algn="l" defTabSz="707197" rtl="0" fontAlgn="auto" latinLnBrk="1" hangingPunct="0">
              <a:lnSpc>
                <a:spcPct val="100000"/>
              </a:lnSpc>
              <a:spcBef>
                <a:spcPts val="0"/>
              </a:spcBef>
              <a:spcAft>
                <a:spcPts val="0"/>
              </a:spcAft>
              <a:buClrTx/>
              <a:buSzTx/>
              <a:buFontTx/>
              <a:buNone/>
              <a:tabLst/>
              <a:defRPr kumimoji="0" sz="1392" b="0" i="0" u="none" strike="noStrike" cap="none" spc="0" normalizeH="0" baseline="0">
                <a:ln>
                  <a:noFill/>
                </a:ln>
                <a:solidFill>
                  <a:srgbClr val="000000"/>
                </a:solidFill>
                <a:effectLst/>
                <a:uFillTx/>
              </a:defRPr>
            </a:defPPr>
            <a:lvl1pPr marL="0" marR="0" indent="0"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1pPr>
            <a:lvl2pPr marL="0" marR="0" indent="176799"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2pPr>
            <a:lvl3pPr marL="0" marR="0" indent="3535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3pPr>
            <a:lvl4pPr marL="0" marR="0" indent="5303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4pPr>
            <a:lvl5pPr marL="0" marR="0" indent="707197"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5pPr>
            <a:lvl6pPr marL="0" marR="0" indent="883996"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6pPr>
            <a:lvl7pPr marL="0" marR="0" indent="10607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7pPr>
            <a:lvl8pPr marL="0" marR="0" indent="12375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8pPr>
            <a:lvl9pPr marL="0" marR="0" indent="1414394"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9pPr>
          </a:lstStyle>
          <a:p>
            <a:pPr algn="l" defTabSz="350486">
              <a:spcBef>
                <a:spcPts val="306"/>
              </a:spcBef>
              <a:defRPr sz="800">
                <a:solidFill>
                  <a:srgbClr val="3C0A49"/>
                </a:solidFill>
                <a:latin typeface="Palatino"/>
                <a:ea typeface="Palatino"/>
                <a:cs typeface="Palatino"/>
                <a:sym typeface="Palatino"/>
              </a:defRPr>
            </a:pPr>
            <a:endParaRPr sz="614"/>
          </a:p>
        </p:txBody>
      </p:sp>
      <p:pic>
        <p:nvPicPr>
          <p:cNvPr id="170" name="Jobs.pd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040329" y="32698"/>
            <a:ext cx="1888843" cy="1806781"/>
          </a:xfrm>
          <a:custGeom>
            <a:avLst/>
            <a:gdLst/>
            <a:ahLst/>
            <a:cxnLst>
              <a:cxn ang="0">
                <a:pos x="wd2" y="hd2"/>
              </a:cxn>
              <a:cxn ang="5400000">
                <a:pos x="wd2" y="hd2"/>
              </a:cxn>
              <a:cxn ang="10800000">
                <a:pos x="wd2" y="hd2"/>
              </a:cxn>
              <a:cxn ang="16200000">
                <a:pos x="wd2" y="hd2"/>
              </a:cxn>
            </a:cxnLst>
            <a:rect l="0" t="0" r="r" b="b"/>
            <a:pathLst>
              <a:path w="19679" h="21600" extrusionOk="0">
                <a:moveTo>
                  <a:pt x="6663" y="0"/>
                </a:moveTo>
                <a:cubicBezTo>
                  <a:pt x="5282" y="539"/>
                  <a:pt x="3982" y="1428"/>
                  <a:pt x="2881" y="2691"/>
                </a:cubicBezTo>
                <a:cubicBezTo>
                  <a:pt x="-961" y="7100"/>
                  <a:pt x="-961" y="14249"/>
                  <a:pt x="2881" y="18658"/>
                </a:cubicBezTo>
                <a:cubicBezTo>
                  <a:pt x="4177" y="20144"/>
                  <a:pt x="5746" y="21116"/>
                  <a:pt x="7401" y="21600"/>
                </a:cubicBezTo>
                <a:lnTo>
                  <a:pt x="12277" y="21600"/>
                </a:lnTo>
                <a:cubicBezTo>
                  <a:pt x="13932" y="21116"/>
                  <a:pt x="15501" y="20144"/>
                  <a:pt x="16797" y="18658"/>
                </a:cubicBezTo>
                <a:cubicBezTo>
                  <a:pt x="20639" y="14249"/>
                  <a:pt x="20639" y="7100"/>
                  <a:pt x="16797" y="2691"/>
                </a:cubicBezTo>
                <a:cubicBezTo>
                  <a:pt x="15696" y="1428"/>
                  <a:pt x="14396" y="539"/>
                  <a:pt x="13015" y="0"/>
                </a:cubicBezTo>
                <a:lnTo>
                  <a:pt x="6663" y="0"/>
                </a:lnTo>
                <a:close/>
              </a:path>
            </a:pathLst>
          </a:custGeom>
          <a:ln w="12700">
            <a:miter lim="400000"/>
          </a:ln>
        </p:spPr>
      </p:pic>
      <p:pic>
        <p:nvPicPr>
          <p:cNvPr id="171" name="Energy.pdf"/>
          <p:cNvPicPr>
            <a:picLocks noChangeAspect="1"/>
          </p:cNvPicPr>
          <p:nvPr/>
        </p:nvPicPr>
        <p:blipFill>
          <a:blip r:embed="rId4"/>
          <a:srcRect/>
          <a:stretch>
            <a:fillRect/>
          </a:stretch>
        </p:blipFill>
        <p:spPr>
          <a:xfrm>
            <a:off x="1710388" y="1001054"/>
            <a:ext cx="1888754" cy="188875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6" y="0"/>
                  <a:pt x="5272" y="1054"/>
                  <a:pt x="3163" y="3163"/>
                </a:cubicBezTo>
                <a:cubicBezTo>
                  <a:pt x="1054" y="5272"/>
                  <a:pt x="0" y="8036"/>
                  <a:pt x="0" y="10800"/>
                </a:cubicBezTo>
                <a:cubicBezTo>
                  <a:pt x="0" y="13564"/>
                  <a:pt x="1054" y="16328"/>
                  <a:pt x="3163" y="18437"/>
                </a:cubicBezTo>
                <a:cubicBezTo>
                  <a:pt x="5272" y="20546"/>
                  <a:pt x="8036" y="21600"/>
                  <a:pt x="10800" y="21600"/>
                </a:cubicBezTo>
                <a:cubicBezTo>
                  <a:pt x="13564" y="21600"/>
                  <a:pt x="16328" y="20546"/>
                  <a:pt x="18437" y="18437"/>
                </a:cubicBezTo>
                <a:cubicBezTo>
                  <a:pt x="20546" y="16328"/>
                  <a:pt x="21600" y="13564"/>
                  <a:pt x="21600" y="10800"/>
                </a:cubicBezTo>
                <a:cubicBezTo>
                  <a:pt x="21600" y="8036"/>
                  <a:pt x="20546" y="5272"/>
                  <a:pt x="18437" y="3163"/>
                </a:cubicBezTo>
                <a:cubicBezTo>
                  <a:pt x="16328" y="1054"/>
                  <a:pt x="13564" y="0"/>
                  <a:pt x="10800" y="0"/>
                </a:cubicBezTo>
                <a:close/>
              </a:path>
            </a:pathLst>
          </a:custGeom>
          <a:ln w="12700">
            <a:miter lim="400000"/>
          </a:ln>
        </p:spPr>
      </p:pic>
      <p:pic>
        <p:nvPicPr>
          <p:cNvPr id="172" name="ShipBuilding.pd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575331" y="937915"/>
            <a:ext cx="1888754" cy="188875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6" y="0"/>
                  <a:pt x="5272" y="1054"/>
                  <a:pt x="3163" y="3163"/>
                </a:cubicBezTo>
                <a:cubicBezTo>
                  <a:pt x="1054" y="5272"/>
                  <a:pt x="0" y="8036"/>
                  <a:pt x="0" y="10800"/>
                </a:cubicBezTo>
                <a:cubicBezTo>
                  <a:pt x="0" y="13564"/>
                  <a:pt x="1054" y="16328"/>
                  <a:pt x="3163" y="18437"/>
                </a:cubicBezTo>
                <a:cubicBezTo>
                  <a:pt x="5272" y="20546"/>
                  <a:pt x="8036" y="21600"/>
                  <a:pt x="10800" y="21600"/>
                </a:cubicBezTo>
                <a:cubicBezTo>
                  <a:pt x="13564" y="21600"/>
                  <a:pt x="16328" y="20546"/>
                  <a:pt x="18437" y="18437"/>
                </a:cubicBezTo>
                <a:cubicBezTo>
                  <a:pt x="20546" y="16328"/>
                  <a:pt x="21600" y="13564"/>
                  <a:pt x="21600" y="10800"/>
                </a:cubicBezTo>
                <a:cubicBezTo>
                  <a:pt x="21600" y="8036"/>
                  <a:pt x="20546" y="5272"/>
                  <a:pt x="18437" y="3163"/>
                </a:cubicBezTo>
                <a:cubicBezTo>
                  <a:pt x="16328" y="1054"/>
                  <a:pt x="13564" y="0"/>
                  <a:pt x="10800" y="0"/>
                </a:cubicBezTo>
                <a:close/>
              </a:path>
            </a:pathLst>
          </a:custGeom>
          <a:ln w="12700">
            <a:miter lim="400000"/>
          </a:ln>
        </p:spPr>
      </p:pic>
      <p:pic>
        <p:nvPicPr>
          <p:cNvPr id="173" name="SeafoodIndustry.pdf"/>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429093" y="5468828"/>
            <a:ext cx="1888754" cy="188875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6" y="0"/>
                  <a:pt x="5272" y="1054"/>
                  <a:pt x="3163" y="3163"/>
                </a:cubicBezTo>
                <a:cubicBezTo>
                  <a:pt x="1054" y="5272"/>
                  <a:pt x="0" y="8036"/>
                  <a:pt x="0" y="10800"/>
                </a:cubicBezTo>
                <a:cubicBezTo>
                  <a:pt x="0" y="13564"/>
                  <a:pt x="1054" y="16328"/>
                  <a:pt x="3163" y="18437"/>
                </a:cubicBezTo>
                <a:cubicBezTo>
                  <a:pt x="5272" y="20546"/>
                  <a:pt x="8036" y="21600"/>
                  <a:pt x="10800" y="21600"/>
                </a:cubicBezTo>
                <a:cubicBezTo>
                  <a:pt x="13564" y="21600"/>
                  <a:pt x="16328" y="20546"/>
                  <a:pt x="18437" y="18437"/>
                </a:cubicBezTo>
                <a:cubicBezTo>
                  <a:pt x="20546" y="16328"/>
                  <a:pt x="21600" y="13564"/>
                  <a:pt x="21600" y="10800"/>
                </a:cubicBezTo>
                <a:cubicBezTo>
                  <a:pt x="21600" y="8036"/>
                  <a:pt x="20546" y="5272"/>
                  <a:pt x="18437" y="3163"/>
                </a:cubicBezTo>
                <a:cubicBezTo>
                  <a:pt x="16328" y="1054"/>
                  <a:pt x="13564" y="0"/>
                  <a:pt x="10800" y="0"/>
                </a:cubicBezTo>
                <a:close/>
              </a:path>
            </a:pathLst>
          </a:custGeom>
          <a:ln w="12700">
            <a:miter lim="400000"/>
          </a:ln>
        </p:spPr>
      </p:pic>
      <p:pic>
        <p:nvPicPr>
          <p:cNvPr id="174" name="TourismRecreation.pdf"/>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7856626" y="3085078"/>
            <a:ext cx="1888754" cy="188875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6" y="0"/>
                  <a:pt x="5272" y="1054"/>
                  <a:pt x="3163" y="3163"/>
                </a:cubicBezTo>
                <a:cubicBezTo>
                  <a:pt x="1054" y="5272"/>
                  <a:pt x="0" y="8036"/>
                  <a:pt x="0" y="10800"/>
                </a:cubicBezTo>
                <a:cubicBezTo>
                  <a:pt x="0" y="13564"/>
                  <a:pt x="1054" y="16328"/>
                  <a:pt x="3163" y="18437"/>
                </a:cubicBezTo>
                <a:cubicBezTo>
                  <a:pt x="5272" y="20546"/>
                  <a:pt x="8036" y="21600"/>
                  <a:pt x="10800" y="21600"/>
                </a:cubicBezTo>
                <a:cubicBezTo>
                  <a:pt x="13564" y="21600"/>
                  <a:pt x="16328" y="20546"/>
                  <a:pt x="18437" y="18437"/>
                </a:cubicBezTo>
                <a:cubicBezTo>
                  <a:pt x="20546" y="16328"/>
                  <a:pt x="21600" y="13564"/>
                  <a:pt x="21600" y="10800"/>
                </a:cubicBezTo>
                <a:cubicBezTo>
                  <a:pt x="21600" y="8036"/>
                  <a:pt x="20546" y="5272"/>
                  <a:pt x="18437" y="3163"/>
                </a:cubicBezTo>
                <a:cubicBezTo>
                  <a:pt x="16328" y="1054"/>
                  <a:pt x="13564" y="0"/>
                  <a:pt x="10800" y="0"/>
                </a:cubicBezTo>
                <a:close/>
              </a:path>
            </a:pathLst>
          </a:custGeom>
          <a:ln w="12700">
            <a:miter lim="400000"/>
          </a:ln>
        </p:spPr>
      </p:pic>
      <p:pic>
        <p:nvPicPr>
          <p:cNvPr id="175" name="Timber_3Trees.pdf"/>
          <p:cNvPicPr>
            <a:picLocks noChangeAspect="1"/>
          </p:cNvPicPr>
          <p:nvPr/>
        </p:nvPicPr>
        <p:blipFill>
          <a:blip r:embed="rId8"/>
          <a:srcRect/>
          <a:stretch>
            <a:fillRect/>
          </a:stretch>
        </p:blipFill>
        <p:spPr>
          <a:xfrm>
            <a:off x="7661061" y="5368224"/>
            <a:ext cx="1888754" cy="188875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6" y="0"/>
                  <a:pt x="5272" y="1054"/>
                  <a:pt x="3163" y="3163"/>
                </a:cubicBezTo>
                <a:cubicBezTo>
                  <a:pt x="1054" y="5272"/>
                  <a:pt x="0" y="8036"/>
                  <a:pt x="0" y="10800"/>
                </a:cubicBezTo>
                <a:cubicBezTo>
                  <a:pt x="0" y="13564"/>
                  <a:pt x="1054" y="16328"/>
                  <a:pt x="3163" y="18437"/>
                </a:cubicBezTo>
                <a:cubicBezTo>
                  <a:pt x="5272" y="20546"/>
                  <a:pt x="8036" y="21600"/>
                  <a:pt x="10800" y="21600"/>
                </a:cubicBezTo>
                <a:cubicBezTo>
                  <a:pt x="13564" y="21600"/>
                  <a:pt x="16328" y="20546"/>
                  <a:pt x="18437" y="18437"/>
                </a:cubicBezTo>
                <a:cubicBezTo>
                  <a:pt x="20546" y="16328"/>
                  <a:pt x="21600" y="13564"/>
                  <a:pt x="21600" y="10800"/>
                </a:cubicBezTo>
                <a:cubicBezTo>
                  <a:pt x="21600" y="8036"/>
                  <a:pt x="20546" y="5272"/>
                  <a:pt x="18437" y="3163"/>
                </a:cubicBezTo>
                <a:cubicBezTo>
                  <a:pt x="16328" y="1054"/>
                  <a:pt x="13564" y="0"/>
                  <a:pt x="10800" y="0"/>
                </a:cubicBezTo>
                <a:close/>
              </a:path>
            </a:pathLst>
          </a:custGeom>
          <a:ln w="12700">
            <a:miter lim="400000"/>
          </a:ln>
        </p:spPr>
      </p:pic>
      <p:sp>
        <p:nvSpPr>
          <p:cNvPr id="176" name="Shape 176"/>
          <p:cNvSpPr/>
          <p:nvPr/>
        </p:nvSpPr>
        <p:spPr>
          <a:xfrm>
            <a:off x="4113653" y="1824697"/>
            <a:ext cx="1947169" cy="432469"/>
          </a:xfrm>
          <a:prstGeom prst="rect">
            <a:avLst/>
          </a:prstGeom>
          <a:ln w="12700">
            <a:miter lim="400000"/>
          </a:ln>
          <a:extLst>
            <a:ext uri="{C572A759-6A51-4108-AA02-DFA0A04FC94B}">
              <ma14:wrappingTextBoxFlag xmlns="" xmlns:ma14="http://schemas.microsoft.com/office/mac/drawingml/2011/main" val="1"/>
            </a:ext>
          </a:extLst>
        </p:spPr>
        <p:txBody>
          <a:bodyPr lIns="38944" tIns="38944" rIns="38944" bIns="38944"/>
          <a:lstStyle>
            <a:defPPr marL="0" marR="0" indent="0" algn="l" defTabSz="707197" rtl="0" fontAlgn="auto" latinLnBrk="1" hangingPunct="0">
              <a:lnSpc>
                <a:spcPct val="100000"/>
              </a:lnSpc>
              <a:spcBef>
                <a:spcPts val="0"/>
              </a:spcBef>
              <a:spcAft>
                <a:spcPts val="0"/>
              </a:spcAft>
              <a:buClrTx/>
              <a:buSzTx/>
              <a:buFontTx/>
              <a:buNone/>
              <a:tabLst/>
              <a:defRPr kumimoji="0" sz="1392" b="0" i="0" u="none" strike="noStrike" cap="none" spc="0" normalizeH="0" baseline="0">
                <a:ln>
                  <a:noFill/>
                </a:ln>
                <a:solidFill>
                  <a:srgbClr val="000000"/>
                </a:solidFill>
                <a:effectLst/>
                <a:uFillTx/>
              </a:defRPr>
            </a:defPPr>
            <a:lvl1pPr marL="0" marR="0" indent="0"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1pPr>
            <a:lvl2pPr marL="0" marR="0" indent="176799"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2pPr>
            <a:lvl3pPr marL="0" marR="0" indent="3535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3pPr>
            <a:lvl4pPr marL="0" marR="0" indent="5303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4pPr>
            <a:lvl5pPr marL="0" marR="0" indent="707197"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5pPr>
            <a:lvl6pPr marL="0" marR="0" indent="883996"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6pPr>
            <a:lvl7pPr marL="0" marR="0" indent="10607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7pPr>
            <a:lvl8pPr marL="0" marR="0" indent="12375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8pPr>
            <a:lvl9pPr marL="0" marR="0" indent="1414394"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9pPr>
          </a:lstStyle>
          <a:p>
            <a:r>
              <a:rPr sz="2134"/>
              <a:t>Transportation               </a:t>
            </a:r>
          </a:p>
        </p:txBody>
      </p:sp>
      <p:sp>
        <p:nvSpPr>
          <p:cNvPr id="177" name="Shape 177"/>
          <p:cNvSpPr/>
          <p:nvPr/>
        </p:nvSpPr>
        <p:spPr>
          <a:xfrm>
            <a:off x="2311540" y="2922853"/>
            <a:ext cx="1947169" cy="524081"/>
          </a:xfrm>
          <a:prstGeom prst="rect">
            <a:avLst/>
          </a:prstGeom>
          <a:ln w="12700">
            <a:miter lim="400000"/>
          </a:ln>
          <a:extLst>
            <a:ext uri="{C572A759-6A51-4108-AA02-DFA0A04FC94B}">
              <ma14:wrappingTextBoxFlag xmlns="" xmlns:ma14="http://schemas.microsoft.com/office/mac/drawingml/2011/main" val="1"/>
            </a:ext>
          </a:extLst>
        </p:spPr>
        <p:txBody>
          <a:bodyPr lIns="38944" tIns="38944" rIns="38944" bIns="38944"/>
          <a:lstStyle>
            <a:defPPr marL="0" marR="0" indent="0" algn="l" defTabSz="707197" rtl="0" fontAlgn="auto" latinLnBrk="1" hangingPunct="0">
              <a:lnSpc>
                <a:spcPct val="100000"/>
              </a:lnSpc>
              <a:spcBef>
                <a:spcPts val="0"/>
              </a:spcBef>
              <a:spcAft>
                <a:spcPts val="0"/>
              </a:spcAft>
              <a:buClrTx/>
              <a:buSzTx/>
              <a:buFontTx/>
              <a:buNone/>
              <a:tabLst/>
              <a:defRPr kumimoji="0" sz="1392" b="0" i="0" u="none" strike="noStrike" cap="none" spc="0" normalizeH="0" baseline="0">
                <a:ln>
                  <a:noFill/>
                </a:ln>
                <a:solidFill>
                  <a:srgbClr val="000000"/>
                </a:solidFill>
                <a:effectLst/>
                <a:uFillTx/>
              </a:defRPr>
            </a:defPPr>
            <a:lvl1pPr marL="0" marR="0" indent="0"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1pPr>
            <a:lvl2pPr marL="0" marR="0" indent="176799"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2pPr>
            <a:lvl3pPr marL="0" marR="0" indent="3535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3pPr>
            <a:lvl4pPr marL="0" marR="0" indent="5303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4pPr>
            <a:lvl5pPr marL="0" marR="0" indent="707197"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5pPr>
            <a:lvl6pPr marL="0" marR="0" indent="883996"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6pPr>
            <a:lvl7pPr marL="0" marR="0" indent="10607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7pPr>
            <a:lvl8pPr marL="0" marR="0" indent="12375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8pPr>
            <a:lvl9pPr marL="0" marR="0" indent="1414394"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9pPr>
          </a:lstStyle>
          <a:p>
            <a:r>
              <a:rPr sz="2134"/>
              <a:t>Energy                        </a:t>
            </a:r>
          </a:p>
        </p:txBody>
      </p:sp>
      <p:sp>
        <p:nvSpPr>
          <p:cNvPr id="178" name="Shape 178"/>
          <p:cNvSpPr/>
          <p:nvPr/>
        </p:nvSpPr>
        <p:spPr>
          <a:xfrm>
            <a:off x="7292908" y="2807535"/>
            <a:ext cx="1947169" cy="609050"/>
          </a:xfrm>
          <a:prstGeom prst="rect">
            <a:avLst/>
          </a:prstGeom>
          <a:ln w="12700">
            <a:miter lim="400000"/>
          </a:ln>
          <a:extLst>
            <a:ext uri="{C572A759-6A51-4108-AA02-DFA0A04FC94B}">
              <ma14:wrappingTextBoxFlag xmlns="" xmlns:ma14="http://schemas.microsoft.com/office/mac/drawingml/2011/main" val="1"/>
            </a:ext>
          </a:extLst>
        </p:spPr>
        <p:txBody>
          <a:bodyPr lIns="38944" tIns="38944" rIns="38944" bIns="38944"/>
          <a:lstStyle>
            <a:defPPr marL="0" marR="0" indent="0" algn="l" defTabSz="707197" rtl="0" fontAlgn="auto" latinLnBrk="1" hangingPunct="0">
              <a:lnSpc>
                <a:spcPct val="100000"/>
              </a:lnSpc>
              <a:spcBef>
                <a:spcPts val="0"/>
              </a:spcBef>
              <a:spcAft>
                <a:spcPts val="0"/>
              </a:spcAft>
              <a:buClrTx/>
              <a:buSzTx/>
              <a:buFontTx/>
              <a:buNone/>
              <a:tabLst/>
              <a:defRPr kumimoji="0" sz="1392" b="0" i="0" u="none" strike="noStrike" cap="none" spc="0" normalizeH="0" baseline="0">
                <a:ln>
                  <a:noFill/>
                </a:ln>
                <a:solidFill>
                  <a:srgbClr val="000000"/>
                </a:solidFill>
                <a:effectLst/>
                <a:uFillTx/>
              </a:defRPr>
            </a:defPPr>
            <a:lvl1pPr marL="0" marR="0" indent="0"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1pPr>
            <a:lvl2pPr marL="0" marR="0" indent="176799"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2pPr>
            <a:lvl3pPr marL="0" marR="0" indent="3535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3pPr>
            <a:lvl4pPr marL="0" marR="0" indent="5303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4pPr>
            <a:lvl5pPr marL="0" marR="0" indent="707197"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5pPr>
            <a:lvl6pPr marL="0" marR="0" indent="883996"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6pPr>
            <a:lvl7pPr marL="0" marR="0" indent="10607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7pPr>
            <a:lvl8pPr marL="0" marR="0" indent="12375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8pPr>
            <a:lvl9pPr marL="0" marR="0" indent="1414394"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9pPr>
          </a:lstStyle>
          <a:p>
            <a:r>
              <a:rPr sz="2134"/>
              <a:t>Maritime                        </a:t>
            </a:r>
          </a:p>
        </p:txBody>
      </p:sp>
      <p:sp>
        <p:nvSpPr>
          <p:cNvPr id="179" name="Shape 179"/>
          <p:cNvSpPr/>
          <p:nvPr/>
        </p:nvSpPr>
        <p:spPr>
          <a:xfrm>
            <a:off x="271502" y="23374640"/>
            <a:ext cx="1947169" cy="1212980"/>
          </a:xfrm>
          <a:prstGeom prst="rect">
            <a:avLst/>
          </a:prstGeom>
          <a:ln w="12700">
            <a:miter lim="400000"/>
          </a:ln>
          <a:extLst>
            <a:ext uri="{C572A759-6A51-4108-AA02-DFA0A04FC94B}">
              <ma14:wrappingTextBoxFlag xmlns="" xmlns:ma14="http://schemas.microsoft.com/office/mac/drawingml/2011/main" val="1"/>
            </a:ext>
          </a:extLst>
        </p:spPr>
        <p:txBody>
          <a:bodyPr lIns="38944" tIns="38944" rIns="38944" bIns="38944"/>
          <a:lstStyle>
            <a:defPPr marL="0" marR="0" indent="0" algn="l" defTabSz="707197" rtl="0" fontAlgn="auto" latinLnBrk="1" hangingPunct="0">
              <a:lnSpc>
                <a:spcPct val="100000"/>
              </a:lnSpc>
              <a:spcBef>
                <a:spcPts val="0"/>
              </a:spcBef>
              <a:spcAft>
                <a:spcPts val="0"/>
              </a:spcAft>
              <a:buClrTx/>
              <a:buSzTx/>
              <a:buFontTx/>
              <a:buNone/>
              <a:tabLst/>
              <a:defRPr kumimoji="0" sz="1392" b="0" i="0" u="none" strike="noStrike" cap="none" spc="0" normalizeH="0" baseline="0">
                <a:ln>
                  <a:noFill/>
                </a:ln>
                <a:solidFill>
                  <a:srgbClr val="000000"/>
                </a:solidFill>
                <a:effectLst/>
                <a:uFillTx/>
              </a:defRPr>
            </a:defPPr>
            <a:lvl1pPr marL="0" marR="0" indent="0"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1pPr>
            <a:lvl2pPr marL="0" marR="0" indent="176799"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2pPr>
            <a:lvl3pPr marL="0" marR="0" indent="3535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3pPr>
            <a:lvl4pPr marL="0" marR="0" indent="5303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4pPr>
            <a:lvl5pPr marL="0" marR="0" indent="707197"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5pPr>
            <a:lvl6pPr marL="0" marR="0" indent="883996"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6pPr>
            <a:lvl7pPr marL="0" marR="0" indent="10607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7pPr>
            <a:lvl8pPr marL="0" marR="0" indent="12375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8pPr>
            <a:lvl9pPr marL="0" marR="0" indent="1414394"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9pPr>
          </a:lstStyle>
          <a:p>
            <a:r>
              <a:rPr sz="2134"/>
              <a:t>                       Visitors                            </a:t>
            </a:r>
          </a:p>
        </p:txBody>
      </p:sp>
      <p:sp>
        <p:nvSpPr>
          <p:cNvPr id="180" name="Shape 180"/>
          <p:cNvSpPr/>
          <p:nvPr/>
        </p:nvSpPr>
        <p:spPr>
          <a:xfrm>
            <a:off x="2146173" y="7047974"/>
            <a:ext cx="1947169" cy="443969"/>
          </a:xfrm>
          <a:prstGeom prst="rect">
            <a:avLst/>
          </a:prstGeom>
          <a:ln w="12700">
            <a:miter lim="400000"/>
          </a:ln>
          <a:extLst>
            <a:ext uri="{C572A759-6A51-4108-AA02-DFA0A04FC94B}">
              <ma14:wrappingTextBoxFlag xmlns="" xmlns:ma14="http://schemas.microsoft.com/office/mac/drawingml/2011/main" val="1"/>
            </a:ext>
          </a:extLst>
        </p:spPr>
        <p:txBody>
          <a:bodyPr lIns="38944" tIns="38944" rIns="38944" bIns="38944"/>
          <a:lstStyle>
            <a:defPPr marL="0" marR="0" indent="0" algn="l" defTabSz="707197" rtl="0" fontAlgn="auto" latinLnBrk="1" hangingPunct="0">
              <a:lnSpc>
                <a:spcPct val="100000"/>
              </a:lnSpc>
              <a:spcBef>
                <a:spcPts val="0"/>
              </a:spcBef>
              <a:spcAft>
                <a:spcPts val="0"/>
              </a:spcAft>
              <a:buClrTx/>
              <a:buSzTx/>
              <a:buFontTx/>
              <a:buNone/>
              <a:tabLst/>
              <a:defRPr kumimoji="0" sz="1392" b="0" i="0" u="none" strike="noStrike" cap="none" spc="0" normalizeH="0" baseline="0">
                <a:ln>
                  <a:noFill/>
                </a:ln>
                <a:solidFill>
                  <a:srgbClr val="000000"/>
                </a:solidFill>
                <a:effectLst/>
                <a:uFillTx/>
              </a:defRPr>
            </a:defPPr>
            <a:lvl1pPr marL="0" marR="0" indent="0"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1pPr>
            <a:lvl2pPr marL="0" marR="0" indent="176799"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2pPr>
            <a:lvl3pPr marL="0" marR="0" indent="3535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3pPr>
            <a:lvl4pPr marL="0" marR="0" indent="5303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4pPr>
            <a:lvl5pPr marL="0" marR="0" indent="707197"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5pPr>
            <a:lvl6pPr marL="0" marR="0" indent="883996"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6pPr>
            <a:lvl7pPr marL="0" marR="0" indent="10607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7pPr>
            <a:lvl8pPr marL="0" marR="0" indent="12375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8pPr>
            <a:lvl9pPr marL="0" marR="0" indent="1414394"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9pPr>
          </a:lstStyle>
          <a:p>
            <a:r>
              <a:rPr sz="2134"/>
              <a:t>Seafood                         </a:t>
            </a:r>
          </a:p>
        </p:txBody>
      </p:sp>
      <p:pic>
        <p:nvPicPr>
          <p:cNvPr id="181" name="MiningIcon.pdf"/>
          <p:cNvPicPr>
            <a:picLocks noChangeAspect="1"/>
          </p:cNvPicPr>
          <p:nvPr/>
        </p:nvPicPr>
        <p:blipFill>
          <a:blip r:embed="rId9"/>
          <a:stretch>
            <a:fillRect/>
          </a:stretch>
        </p:blipFill>
        <p:spPr>
          <a:xfrm>
            <a:off x="295714" y="2948219"/>
            <a:ext cx="1888753" cy="1888760"/>
          </a:xfrm>
          <a:prstGeom prst="rect">
            <a:avLst/>
          </a:prstGeom>
          <a:ln w="12700">
            <a:miter lim="400000"/>
          </a:ln>
        </p:spPr>
      </p:pic>
      <p:sp>
        <p:nvSpPr>
          <p:cNvPr id="182" name="Shape 182"/>
          <p:cNvSpPr/>
          <p:nvPr/>
        </p:nvSpPr>
        <p:spPr>
          <a:xfrm>
            <a:off x="139673" y="4895390"/>
            <a:ext cx="1947169" cy="1212981"/>
          </a:xfrm>
          <a:prstGeom prst="rect">
            <a:avLst/>
          </a:prstGeom>
          <a:ln w="12700">
            <a:miter lim="400000"/>
          </a:ln>
          <a:extLst>
            <a:ext uri="{C572A759-6A51-4108-AA02-DFA0A04FC94B}">
              <ma14:wrappingTextBoxFlag xmlns="" xmlns:ma14="http://schemas.microsoft.com/office/mac/drawingml/2011/main" val="1"/>
            </a:ext>
          </a:extLst>
        </p:spPr>
        <p:txBody>
          <a:bodyPr lIns="38944" tIns="38944" rIns="38944" bIns="38944"/>
          <a:lstStyle>
            <a:defPPr marL="0" marR="0" indent="0" algn="l" defTabSz="707197" rtl="0" fontAlgn="auto" latinLnBrk="1" hangingPunct="0">
              <a:lnSpc>
                <a:spcPct val="100000"/>
              </a:lnSpc>
              <a:spcBef>
                <a:spcPts val="0"/>
              </a:spcBef>
              <a:spcAft>
                <a:spcPts val="0"/>
              </a:spcAft>
              <a:buClrTx/>
              <a:buSzTx/>
              <a:buFontTx/>
              <a:buNone/>
              <a:tabLst/>
              <a:defRPr kumimoji="0" sz="1392" b="0" i="0" u="none" strike="noStrike" cap="none" spc="0" normalizeH="0" baseline="0">
                <a:ln>
                  <a:noFill/>
                </a:ln>
                <a:solidFill>
                  <a:srgbClr val="000000"/>
                </a:solidFill>
                <a:effectLst/>
                <a:uFillTx/>
              </a:defRPr>
            </a:defPPr>
            <a:lvl1pPr marL="0" marR="0" indent="0"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1pPr>
            <a:lvl2pPr marL="0" marR="0" indent="176799"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2pPr>
            <a:lvl3pPr marL="0" marR="0" indent="3535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3pPr>
            <a:lvl4pPr marL="0" marR="0" indent="5303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4pPr>
            <a:lvl5pPr marL="0" marR="0" indent="707197"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5pPr>
            <a:lvl6pPr marL="0" marR="0" indent="883996"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6pPr>
            <a:lvl7pPr marL="0" marR="0" indent="10607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7pPr>
            <a:lvl8pPr marL="0" marR="0" indent="12375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8pPr>
            <a:lvl9pPr marL="0" marR="0" indent="1414394"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9pPr>
          </a:lstStyle>
          <a:p>
            <a:r>
              <a:rPr sz="2134"/>
              <a:t>                       Mining                            </a:t>
            </a:r>
          </a:p>
        </p:txBody>
      </p:sp>
      <p:sp>
        <p:nvSpPr>
          <p:cNvPr id="183" name="Shape 183"/>
          <p:cNvSpPr/>
          <p:nvPr/>
        </p:nvSpPr>
        <p:spPr>
          <a:xfrm>
            <a:off x="8087632" y="4941092"/>
            <a:ext cx="1947169" cy="443969"/>
          </a:xfrm>
          <a:prstGeom prst="rect">
            <a:avLst/>
          </a:prstGeom>
          <a:ln w="12700">
            <a:miter lim="400000"/>
          </a:ln>
          <a:extLst>
            <a:ext uri="{C572A759-6A51-4108-AA02-DFA0A04FC94B}">
              <ma14:wrappingTextBoxFlag xmlns="" xmlns:ma14="http://schemas.microsoft.com/office/mac/drawingml/2011/main" val="1"/>
            </a:ext>
          </a:extLst>
        </p:spPr>
        <p:txBody>
          <a:bodyPr lIns="38944" tIns="38944" rIns="38944" bIns="38944"/>
          <a:lstStyle>
            <a:defPPr marL="0" marR="0" indent="0" algn="l" defTabSz="707197" rtl="0" fontAlgn="auto" latinLnBrk="1" hangingPunct="0">
              <a:lnSpc>
                <a:spcPct val="100000"/>
              </a:lnSpc>
              <a:spcBef>
                <a:spcPts val="0"/>
              </a:spcBef>
              <a:spcAft>
                <a:spcPts val="0"/>
              </a:spcAft>
              <a:buClrTx/>
              <a:buSzTx/>
              <a:buFontTx/>
              <a:buNone/>
              <a:tabLst/>
              <a:defRPr kumimoji="0" sz="1392" b="0" i="0" u="none" strike="noStrike" cap="none" spc="0" normalizeH="0" baseline="0">
                <a:ln>
                  <a:noFill/>
                </a:ln>
                <a:solidFill>
                  <a:srgbClr val="000000"/>
                </a:solidFill>
                <a:effectLst/>
                <a:uFillTx/>
              </a:defRPr>
            </a:defPPr>
            <a:lvl1pPr marL="0" marR="0" indent="0"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1pPr>
            <a:lvl2pPr marL="0" marR="0" indent="176799"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2pPr>
            <a:lvl3pPr marL="0" marR="0" indent="3535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3pPr>
            <a:lvl4pPr marL="0" marR="0" indent="5303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4pPr>
            <a:lvl5pPr marL="0" marR="0" indent="707197"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5pPr>
            <a:lvl6pPr marL="0" marR="0" indent="883996"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6pPr>
            <a:lvl7pPr marL="0" marR="0" indent="10607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7pPr>
            <a:lvl8pPr marL="0" marR="0" indent="12375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8pPr>
            <a:lvl9pPr marL="0" marR="0" indent="1414394"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9pPr>
          </a:lstStyle>
          <a:p>
            <a:r>
              <a:rPr sz="2134"/>
              <a:t>Visitors                          </a:t>
            </a:r>
          </a:p>
        </p:txBody>
      </p:sp>
      <p:sp>
        <p:nvSpPr>
          <p:cNvPr id="184" name="Shape 184"/>
          <p:cNvSpPr/>
          <p:nvPr/>
        </p:nvSpPr>
        <p:spPr>
          <a:xfrm>
            <a:off x="7294345" y="7047974"/>
            <a:ext cx="1947169" cy="443969"/>
          </a:xfrm>
          <a:prstGeom prst="rect">
            <a:avLst/>
          </a:prstGeom>
          <a:ln w="12700">
            <a:miter lim="400000"/>
          </a:ln>
          <a:extLst>
            <a:ext uri="{C572A759-6A51-4108-AA02-DFA0A04FC94B}">
              <ma14:wrappingTextBoxFlag xmlns="" xmlns:ma14="http://schemas.microsoft.com/office/mac/drawingml/2011/main" val="1"/>
            </a:ext>
          </a:extLst>
        </p:spPr>
        <p:txBody>
          <a:bodyPr lIns="38944" tIns="38944" rIns="38944" bIns="38944"/>
          <a:lstStyle>
            <a:defPPr marL="0" marR="0" indent="0" algn="l" defTabSz="707197" rtl="0" fontAlgn="auto" latinLnBrk="1" hangingPunct="0">
              <a:lnSpc>
                <a:spcPct val="100000"/>
              </a:lnSpc>
              <a:spcBef>
                <a:spcPts val="0"/>
              </a:spcBef>
              <a:spcAft>
                <a:spcPts val="0"/>
              </a:spcAft>
              <a:buClrTx/>
              <a:buSzTx/>
              <a:buFontTx/>
              <a:buNone/>
              <a:tabLst/>
              <a:defRPr kumimoji="0" sz="1392" b="0" i="0" u="none" strike="noStrike" cap="none" spc="0" normalizeH="0" baseline="0">
                <a:ln>
                  <a:noFill/>
                </a:ln>
                <a:solidFill>
                  <a:srgbClr val="000000"/>
                </a:solidFill>
                <a:effectLst/>
                <a:uFillTx/>
              </a:defRPr>
            </a:defPPr>
            <a:lvl1pPr marL="0" marR="0" indent="0"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1pPr>
            <a:lvl2pPr marL="0" marR="0" indent="176799"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2pPr>
            <a:lvl3pPr marL="0" marR="0" indent="3535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3pPr>
            <a:lvl4pPr marL="0" marR="0" indent="5303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4pPr>
            <a:lvl5pPr marL="0" marR="0" indent="707197"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5pPr>
            <a:lvl6pPr marL="0" marR="0" indent="883996"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6pPr>
            <a:lvl7pPr marL="0" marR="0" indent="10607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7pPr>
            <a:lvl8pPr marL="0" marR="0" indent="12375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8pPr>
            <a:lvl9pPr marL="0" marR="0" indent="1414394"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9pPr>
          </a:lstStyle>
          <a:p>
            <a:r>
              <a:rPr sz="2134"/>
              <a:t>Timber                          </a:t>
            </a:r>
          </a:p>
        </p:txBody>
      </p:sp>
      <p:sp>
        <p:nvSpPr>
          <p:cNvPr id="185" name="Shape 185"/>
          <p:cNvSpPr/>
          <p:nvPr/>
        </p:nvSpPr>
        <p:spPr>
          <a:xfrm>
            <a:off x="2637918" y="3699169"/>
            <a:ext cx="4643975" cy="3371784"/>
          </a:xfrm>
          <a:prstGeom prst="rect">
            <a:avLst/>
          </a:prstGeom>
          <a:ln w="12700">
            <a:miter lim="400000"/>
          </a:ln>
          <a:extLst>
            <a:ext uri="{C572A759-6A51-4108-AA02-DFA0A04FC94B}">
              <ma14:wrappingTextBoxFlag xmlns="" xmlns:ma14="http://schemas.microsoft.com/office/mac/drawingml/2011/main" val="1"/>
            </a:ext>
          </a:extLst>
        </p:spPr>
        <p:txBody>
          <a:bodyPr lIns="38944" tIns="38944" rIns="38944" bIns="38944"/>
          <a:lstStyle>
            <a:defPPr marL="0" marR="0" indent="0" algn="l" defTabSz="707197" rtl="0" fontAlgn="auto" latinLnBrk="1" hangingPunct="0">
              <a:lnSpc>
                <a:spcPct val="100000"/>
              </a:lnSpc>
              <a:spcBef>
                <a:spcPts val="0"/>
              </a:spcBef>
              <a:spcAft>
                <a:spcPts val="0"/>
              </a:spcAft>
              <a:buClrTx/>
              <a:buSzTx/>
              <a:buFontTx/>
              <a:buNone/>
              <a:tabLst/>
              <a:defRPr kumimoji="0" sz="1392" b="0" i="0" u="none" strike="noStrike" cap="none" spc="0" normalizeH="0" baseline="0">
                <a:ln>
                  <a:noFill/>
                </a:ln>
                <a:solidFill>
                  <a:srgbClr val="000000"/>
                </a:solidFill>
                <a:effectLst/>
                <a:uFillTx/>
              </a:defRPr>
            </a:defPPr>
            <a:lvl1pPr marL="0" marR="0" indent="0"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1pPr>
            <a:lvl2pPr marL="0" marR="0" indent="176799"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2pPr>
            <a:lvl3pPr marL="0" marR="0" indent="3535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3pPr>
            <a:lvl4pPr marL="0" marR="0" indent="5303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4pPr>
            <a:lvl5pPr marL="0" marR="0" indent="707197"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5pPr>
            <a:lvl6pPr marL="0" marR="0" indent="883996"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6pPr>
            <a:lvl7pPr marL="0" marR="0" indent="10607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7pPr>
            <a:lvl8pPr marL="0" marR="0" indent="12375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8pPr>
            <a:lvl9pPr marL="0" marR="0" indent="1414394"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9pPr>
          </a:lstStyle>
          <a:p>
            <a:pPr defTabSz="350486">
              <a:spcBef>
                <a:spcPts val="614"/>
              </a:spcBef>
              <a:defRPr sz="4000" b="1" i="1" spc="-119">
                <a:solidFill>
                  <a:srgbClr val="002E7A"/>
                </a:solidFill>
                <a:latin typeface="Avenir Next"/>
                <a:ea typeface="Avenir Next"/>
                <a:cs typeface="Avenir Next"/>
                <a:sym typeface="Avenir Next"/>
              </a:defRPr>
            </a:pPr>
            <a:r>
              <a:rPr sz="3067" dirty="0"/>
              <a:t>Promoting </a:t>
            </a:r>
            <a:br>
              <a:rPr sz="3067" dirty="0"/>
            </a:br>
            <a:r>
              <a:rPr sz="3067" dirty="0"/>
              <a:t>strong economies, healthy communities, and a quality environment in Southeast Alaska.</a:t>
            </a:r>
          </a:p>
        </p:txBody>
      </p:sp>
    </p:spTree>
    <p:extLst>
      <p:ext uri="{BB962C8B-B14F-4D97-AF65-F5344CB8AC3E}">
        <p14:creationId xmlns:p14="http://schemas.microsoft.com/office/powerpoint/2010/main" val="252806459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p:nvPr/>
        </p:nvSpPr>
        <p:spPr>
          <a:xfrm>
            <a:off x="333239" y="359342"/>
            <a:ext cx="3487121" cy="6963094"/>
          </a:xfrm>
          <a:prstGeom prst="rect">
            <a:avLst/>
          </a:prstGeom>
          <a:ln w="12700">
            <a:miter lim="400000"/>
          </a:ln>
          <a:extLst>
            <a:ext uri="{C572A759-6A51-4108-AA02-DFA0A04FC94B}">
              <ma14:wrappingTextBoxFlag xmlns="" xmlns:ma14="http://schemas.microsoft.com/office/mac/drawingml/2011/main" val="1"/>
            </a:ext>
          </a:extLst>
        </p:spPr>
        <p:txBody>
          <a:bodyPr lIns="38944" tIns="38944" rIns="38944" bIns="38944"/>
          <a:lstStyle>
            <a:defPPr marL="0" marR="0" indent="0" algn="l" defTabSz="707197" rtl="0" fontAlgn="auto" latinLnBrk="1" hangingPunct="0">
              <a:lnSpc>
                <a:spcPct val="100000"/>
              </a:lnSpc>
              <a:spcBef>
                <a:spcPts val="0"/>
              </a:spcBef>
              <a:spcAft>
                <a:spcPts val="0"/>
              </a:spcAft>
              <a:buClrTx/>
              <a:buSzTx/>
              <a:buFontTx/>
              <a:buNone/>
              <a:tabLst/>
              <a:defRPr kumimoji="0" sz="1392" b="0" i="0" u="none" strike="noStrike" cap="none" spc="0" normalizeH="0" baseline="0">
                <a:ln>
                  <a:noFill/>
                </a:ln>
                <a:solidFill>
                  <a:srgbClr val="000000"/>
                </a:solidFill>
                <a:effectLst/>
                <a:uFillTx/>
              </a:defRPr>
            </a:defPPr>
            <a:lvl1pPr marL="0" marR="0" indent="0"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1pPr>
            <a:lvl2pPr marL="0" marR="0" indent="176799"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2pPr>
            <a:lvl3pPr marL="0" marR="0" indent="3535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3pPr>
            <a:lvl4pPr marL="0" marR="0" indent="530398"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4pPr>
            <a:lvl5pPr marL="0" marR="0" indent="707197"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5pPr>
            <a:lvl6pPr marL="0" marR="0" indent="883996"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6pPr>
            <a:lvl7pPr marL="0" marR="0" indent="10607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7pPr>
            <a:lvl8pPr marL="0" marR="0" indent="1237595"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8pPr>
            <a:lvl9pPr marL="0" marR="0" indent="1414394" algn="ctr" defTabSz="451820" rtl="0" fontAlgn="auto" latinLnBrk="0" hangingPunct="0">
              <a:lnSpc>
                <a:spcPct val="100000"/>
              </a:lnSpc>
              <a:spcBef>
                <a:spcPts val="0"/>
              </a:spcBef>
              <a:spcAft>
                <a:spcPts val="0"/>
              </a:spcAft>
              <a:buClrTx/>
              <a:buSzTx/>
              <a:buFontTx/>
              <a:buNone/>
              <a:tabLst/>
              <a:defRPr kumimoji="0" sz="2784" b="0" i="0" u="none" strike="noStrike" cap="none" spc="0" normalizeH="0" baseline="0">
                <a:ln>
                  <a:noFill/>
                </a:ln>
                <a:solidFill>
                  <a:srgbClr val="000000"/>
                </a:solidFill>
                <a:effectLst/>
                <a:uFillTx/>
                <a:latin typeface="+mn-lt"/>
                <a:ea typeface="+mn-ea"/>
                <a:cs typeface="+mn-cs"/>
                <a:sym typeface="Helvetica Light"/>
              </a:defRPr>
            </a:lvl9pPr>
          </a:lstStyle>
          <a:p>
            <a:pPr defTabSz="175243">
              <a:lnSpc>
                <a:spcPct val="80000"/>
              </a:lnSpc>
              <a:spcBef>
                <a:spcPts val="384"/>
              </a:spcBef>
              <a:defRPr sz="2600">
                <a:solidFill>
                  <a:srgbClr val="175778"/>
                </a:solidFill>
                <a:latin typeface="Avenir Medium"/>
                <a:ea typeface="Avenir Medium"/>
                <a:cs typeface="Avenir Medium"/>
                <a:sym typeface="Avenir Medium"/>
              </a:defRPr>
            </a:pPr>
            <a:r>
              <a:rPr sz="1993" cap="small"/>
              <a:t>National Association of Development Organizations</a:t>
            </a:r>
          </a:p>
          <a:p>
            <a:pPr marL="269014" indent="-269014" algn="l" defTabSz="175243">
              <a:lnSpc>
                <a:spcPct val="90000"/>
              </a:lnSpc>
              <a:spcBef>
                <a:spcPts val="1993"/>
              </a:spcBef>
              <a:buSzPct val="75000"/>
              <a:buChar char="•"/>
              <a:defRPr sz="4200">
                <a:latin typeface="Avenir Medium"/>
                <a:ea typeface="Avenir Medium"/>
                <a:cs typeface="Avenir Medium"/>
                <a:sym typeface="Avenir Medium"/>
              </a:defRPr>
            </a:pPr>
            <a:r>
              <a:rPr sz="3219"/>
              <a:t>Plan is winner of the 2018 NADO </a:t>
            </a:r>
            <a:r>
              <a:rPr sz="3219">
                <a:latin typeface="Avenir Black"/>
                <a:ea typeface="Avenir Black"/>
                <a:cs typeface="Avenir Black"/>
                <a:sym typeface="Avenir Black"/>
              </a:rPr>
              <a:t>Innovation Award</a:t>
            </a:r>
            <a:r>
              <a:rPr sz="3219"/>
              <a:t> </a:t>
            </a:r>
          </a:p>
          <a:p>
            <a:pPr marL="269014" indent="-269014" algn="l" defTabSz="175243">
              <a:lnSpc>
                <a:spcPct val="90000"/>
              </a:lnSpc>
              <a:spcBef>
                <a:spcPts val="1993"/>
              </a:spcBef>
              <a:buSzPct val="75000"/>
              <a:buChar char="•"/>
              <a:defRPr sz="4200">
                <a:latin typeface="Avenir Medium"/>
                <a:ea typeface="Avenir Medium"/>
                <a:cs typeface="Avenir Medium"/>
                <a:sym typeface="Avenir Medium"/>
              </a:defRPr>
            </a:pPr>
            <a:r>
              <a:rPr sz="3219"/>
              <a:t>“The region’s current CEDS Southeast Alaska 2020 is </a:t>
            </a:r>
            <a:r>
              <a:rPr sz="3219">
                <a:latin typeface="Avenir Black"/>
                <a:ea typeface="Avenir Black"/>
                <a:cs typeface="Avenir Black"/>
                <a:sym typeface="Avenir Black"/>
              </a:rPr>
              <a:t>one of the best examples in the country</a:t>
            </a:r>
            <a:r>
              <a:rPr sz="3219"/>
              <a:t>…”</a:t>
            </a:r>
          </a:p>
          <a:p>
            <a:pPr marL="269014" indent="-269014" algn="l" defTabSz="175243">
              <a:lnSpc>
                <a:spcPct val="90000"/>
              </a:lnSpc>
              <a:spcBef>
                <a:spcPts val="1993"/>
              </a:spcBef>
              <a:buSzPct val="75000"/>
              <a:buChar char="•"/>
              <a:defRPr sz="3400">
                <a:latin typeface="Avenir Black"/>
                <a:ea typeface="Avenir Black"/>
                <a:cs typeface="Avenir Black"/>
                <a:sym typeface="Avenir Black"/>
              </a:defRPr>
            </a:pPr>
            <a:endParaRPr sz="2607"/>
          </a:p>
          <a:p>
            <a:pPr algn="l" defTabSz="175243">
              <a:lnSpc>
                <a:spcPct val="90000"/>
              </a:lnSpc>
              <a:spcBef>
                <a:spcPts val="1993"/>
              </a:spcBef>
              <a:defRPr sz="3400">
                <a:latin typeface="Avenir Black"/>
                <a:ea typeface="Avenir Black"/>
                <a:cs typeface="Avenir Black"/>
                <a:sym typeface="Avenir Black"/>
              </a:defRPr>
            </a:pPr>
            <a:endParaRPr sz="2607"/>
          </a:p>
          <a:p>
            <a:pPr marL="269014" indent="-269014" algn="l" defTabSz="175243">
              <a:lnSpc>
                <a:spcPct val="90000"/>
              </a:lnSpc>
              <a:spcBef>
                <a:spcPts val="1993"/>
              </a:spcBef>
              <a:buSzPct val="75000"/>
              <a:buChar char="•"/>
              <a:defRPr sz="3400">
                <a:latin typeface="Avenir Black"/>
                <a:ea typeface="Avenir Black"/>
                <a:cs typeface="Avenir Black"/>
                <a:sym typeface="Avenir Black"/>
              </a:defRPr>
            </a:pPr>
            <a:endParaRPr sz="2607"/>
          </a:p>
          <a:p>
            <a:pPr marL="269014" indent="-269014" algn="l" defTabSz="175243">
              <a:lnSpc>
                <a:spcPct val="90000"/>
              </a:lnSpc>
              <a:spcBef>
                <a:spcPts val="1993"/>
              </a:spcBef>
              <a:buSzPct val="75000"/>
              <a:buChar char="•"/>
              <a:defRPr sz="3000">
                <a:latin typeface="Avenir Black"/>
                <a:ea typeface="Avenir Black"/>
                <a:cs typeface="Avenir Black"/>
                <a:sym typeface="Avenir Black"/>
              </a:defRPr>
            </a:pPr>
            <a:endParaRPr sz="2300"/>
          </a:p>
          <a:p>
            <a:pPr algn="l" defTabSz="175243">
              <a:lnSpc>
                <a:spcPct val="90000"/>
              </a:lnSpc>
              <a:spcBef>
                <a:spcPts val="384"/>
              </a:spcBef>
              <a:defRPr sz="3000">
                <a:solidFill>
                  <a:srgbClr val="175778"/>
                </a:solidFill>
                <a:latin typeface="Avenir Black"/>
                <a:ea typeface="Avenir Black"/>
                <a:cs typeface="Avenir Black"/>
                <a:sym typeface="Avenir Black"/>
              </a:defRPr>
            </a:pPr>
            <a:endParaRPr sz="2300"/>
          </a:p>
        </p:txBody>
      </p:sp>
      <p:pic>
        <p:nvPicPr>
          <p:cNvPr id="190" name="Screen Shot 2016-09-18 at 1.11.45 PM.png"/>
          <p:cNvPicPr>
            <a:picLocks noChangeAspect="1"/>
          </p:cNvPicPr>
          <p:nvPr/>
        </p:nvPicPr>
        <p:blipFill>
          <a:blip r:embed="rId3"/>
          <a:stretch>
            <a:fillRect/>
          </a:stretch>
        </p:blipFill>
        <p:spPr>
          <a:xfrm>
            <a:off x="4205578" y="11113"/>
            <a:ext cx="5785533" cy="7477125"/>
          </a:xfrm>
          <a:prstGeom prst="rect">
            <a:avLst/>
          </a:prstGeom>
          <a:ln w="12700">
            <a:miter lim="400000"/>
          </a:ln>
        </p:spPr>
      </p:pic>
      <p:pic>
        <p:nvPicPr>
          <p:cNvPr id="191" name="pasted-imag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39544" y="5757451"/>
            <a:ext cx="2728452" cy="1531202"/>
          </a:xfrm>
          <a:prstGeom prst="rect">
            <a:avLst/>
          </a:prstGeom>
          <a:ln w="12700">
            <a:miter lim="400000"/>
          </a:ln>
        </p:spPr>
      </p:pic>
    </p:spTree>
    <p:extLst>
      <p:ext uri="{BB962C8B-B14F-4D97-AF65-F5344CB8AC3E}">
        <p14:creationId xmlns:p14="http://schemas.microsoft.com/office/powerpoint/2010/main" val="391759165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4656" y="681039"/>
            <a:ext cx="8917305" cy="1179195"/>
          </a:xfrm>
          <a:prstGeom prst="rect">
            <a:avLst/>
          </a:prstGeom>
        </p:spPr>
        <p:txBody>
          <a:bodyPr vert="horz" wrap="square" lIns="0" tIns="12065" rIns="0" bIns="0" rtlCol="0">
            <a:spAutoFit/>
          </a:bodyPr>
          <a:lstStyle/>
          <a:p>
            <a:pPr marL="12700">
              <a:lnSpc>
                <a:spcPts val="4545"/>
              </a:lnSpc>
              <a:spcBef>
                <a:spcPts val="95"/>
              </a:spcBef>
            </a:pPr>
            <a:r>
              <a:rPr sz="4000" b="1" spc="-50" dirty="0">
                <a:latin typeface="Arial"/>
                <a:cs typeface="Arial"/>
              </a:rPr>
              <a:t>Southeas</a:t>
            </a:r>
            <a:r>
              <a:rPr sz="4000" b="1" spc="-5" dirty="0">
                <a:latin typeface="Arial"/>
                <a:cs typeface="Arial"/>
              </a:rPr>
              <a:t>t</a:t>
            </a:r>
            <a:r>
              <a:rPr sz="4000" b="1" spc="-235" dirty="0">
                <a:latin typeface="Arial"/>
                <a:cs typeface="Arial"/>
              </a:rPr>
              <a:t> </a:t>
            </a:r>
            <a:r>
              <a:rPr sz="4000" b="1" spc="-50" dirty="0">
                <a:latin typeface="Arial"/>
                <a:cs typeface="Arial"/>
              </a:rPr>
              <a:t>Alask</a:t>
            </a:r>
            <a:r>
              <a:rPr sz="4000" b="1" spc="-10" dirty="0">
                <a:latin typeface="Arial"/>
                <a:cs typeface="Arial"/>
              </a:rPr>
              <a:t>a</a:t>
            </a:r>
            <a:r>
              <a:rPr sz="4000" b="1" spc="-85" dirty="0">
                <a:latin typeface="Arial"/>
                <a:cs typeface="Arial"/>
              </a:rPr>
              <a:t> </a:t>
            </a:r>
            <a:r>
              <a:rPr sz="4000" b="1" spc="-50" dirty="0">
                <a:latin typeface="Arial"/>
                <a:cs typeface="Arial"/>
              </a:rPr>
              <a:t>Resilienc</a:t>
            </a:r>
            <a:r>
              <a:rPr sz="4000" b="1" spc="-10" dirty="0">
                <a:latin typeface="Arial"/>
                <a:cs typeface="Arial"/>
              </a:rPr>
              <a:t>y</a:t>
            </a:r>
            <a:r>
              <a:rPr sz="4000" b="1" spc="-85" dirty="0">
                <a:latin typeface="Arial"/>
                <a:cs typeface="Arial"/>
              </a:rPr>
              <a:t> </a:t>
            </a:r>
            <a:r>
              <a:rPr sz="4000" b="1" spc="-50" dirty="0">
                <a:latin typeface="Arial"/>
                <a:cs typeface="Arial"/>
              </a:rPr>
              <a:t>Mapping</a:t>
            </a:r>
            <a:endParaRPr sz="4000">
              <a:latin typeface="Arial"/>
              <a:cs typeface="Arial"/>
            </a:endParaRPr>
          </a:p>
          <a:p>
            <a:pPr marL="12700">
              <a:lnSpc>
                <a:spcPts val="4545"/>
              </a:lnSpc>
            </a:pPr>
            <a:r>
              <a:rPr sz="4000" i="1" spc="-45" dirty="0">
                <a:latin typeface="Arial"/>
                <a:cs typeface="Arial"/>
              </a:rPr>
              <a:t>Surviving</a:t>
            </a:r>
            <a:r>
              <a:rPr sz="4000" i="1" spc="-90" dirty="0">
                <a:latin typeface="Arial"/>
                <a:cs typeface="Arial"/>
              </a:rPr>
              <a:t> </a:t>
            </a:r>
            <a:r>
              <a:rPr sz="4000" i="1" spc="-35" dirty="0">
                <a:latin typeface="Arial"/>
                <a:cs typeface="Arial"/>
              </a:rPr>
              <a:t>the</a:t>
            </a:r>
            <a:r>
              <a:rPr sz="4000" i="1" spc="-90" dirty="0">
                <a:latin typeface="Arial"/>
                <a:cs typeface="Arial"/>
              </a:rPr>
              <a:t> </a:t>
            </a:r>
            <a:r>
              <a:rPr sz="4000" i="1" spc="-45" dirty="0">
                <a:latin typeface="Arial"/>
                <a:cs typeface="Arial"/>
              </a:rPr>
              <a:t>Pandemic</a:t>
            </a:r>
            <a:r>
              <a:rPr sz="4000" i="1" spc="-90" dirty="0">
                <a:latin typeface="Arial"/>
                <a:cs typeface="Arial"/>
              </a:rPr>
              <a:t> </a:t>
            </a:r>
            <a:r>
              <a:rPr sz="4000" i="1" spc="-50" dirty="0">
                <a:latin typeface="Arial"/>
                <a:cs typeface="Arial"/>
              </a:rPr>
              <a:t>Economy</a:t>
            </a:r>
            <a:endParaRPr sz="4000">
              <a:latin typeface="Arial"/>
              <a:cs typeface="Arial"/>
            </a:endParaRPr>
          </a:p>
        </p:txBody>
      </p:sp>
      <p:pic>
        <p:nvPicPr>
          <p:cNvPr id="3" name="object 3"/>
          <p:cNvPicPr/>
          <p:nvPr/>
        </p:nvPicPr>
        <p:blipFill>
          <a:blip r:embed="rId3" cstate="print"/>
          <a:stretch>
            <a:fillRect/>
          </a:stretch>
        </p:blipFill>
        <p:spPr>
          <a:xfrm>
            <a:off x="7828635" y="1463205"/>
            <a:ext cx="1954276" cy="1870621"/>
          </a:xfrm>
          <a:prstGeom prst="rect">
            <a:avLst/>
          </a:prstGeom>
        </p:spPr>
      </p:pic>
      <p:sp>
        <p:nvSpPr>
          <p:cNvPr id="4" name="object 4"/>
          <p:cNvSpPr txBox="1"/>
          <p:nvPr/>
        </p:nvSpPr>
        <p:spPr>
          <a:xfrm>
            <a:off x="2157552" y="3680254"/>
            <a:ext cx="6746875" cy="1122045"/>
          </a:xfrm>
          <a:prstGeom prst="rect">
            <a:avLst/>
          </a:prstGeom>
        </p:spPr>
        <p:txBody>
          <a:bodyPr vert="horz" wrap="square" lIns="0" tIns="71755" rIns="0" bIns="0" rtlCol="0">
            <a:spAutoFit/>
          </a:bodyPr>
          <a:lstStyle/>
          <a:p>
            <a:pPr marL="12700" marR="5080">
              <a:lnSpc>
                <a:spcPts val="4120"/>
              </a:lnSpc>
              <a:spcBef>
                <a:spcPts val="565"/>
              </a:spcBef>
            </a:pPr>
            <a:r>
              <a:rPr sz="3750" b="1" spc="-400" dirty="0">
                <a:solidFill>
                  <a:srgbClr val="FFFFFF"/>
                </a:solidFill>
                <a:latin typeface="Arial"/>
                <a:cs typeface="Arial"/>
              </a:rPr>
              <a:t>R</a:t>
            </a:r>
            <a:r>
              <a:rPr sz="3750" b="1" spc="-150" dirty="0">
                <a:solidFill>
                  <a:srgbClr val="FFFFFF"/>
                </a:solidFill>
                <a:latin typeface="Arial"/>
                <a:cs typeface="Arial"/>
              </a:rPr>
              <a:t>esults</a:t>
            </a:r>
            <a:r>
              <a:rPr sz="3750" b="1" spc="-105" dirty="0">
                <a:solidFill>
                  <a:srgbClr val="FFFFFF"/>
                </a:solidFill>
                <a:latin typeface="Arial"/>
                <a:cs typeface="Arial"/>
              </a:rPr>
              <a:t> </a:t>
            </a:r>
            <a:r>
              <a:rPr sz="3750" b="1" spc="-20" dirty="0">
                <a:solidFill>
                  <a:srgbClr val="FFFFFF"/>
                </a:solidFill>
                <a:latin typeface="Arial"/>
                <a:cs typeface="Arial"/>
              </a:rPr>
              <a:t>of</a:t>
            </a:r>
            <a:r>
              <a:rPr sz="3750" b="1" spc="-15" dirty="0">
                <a:solidFill>
                  <a:srgbClr val="FFFFFF"/>
                </a:solidFill>
                <a:latin typeface="Arial"/>
                <a:cs typeface="Arial"/>
              </a:rPr>
              <a:t> </a:t>
            </a:r>
            <a:r>
              <a:rPr sz="3750" b="1" spc="125" dirty="0">
                <a:solidFill>
                  <a:srgbClr val="FFFFFF"/>
                </a:solidFill>
                <a:latin typeface="Arial"/>
                <a:cs typeface="Arial"/>
              </a:rPr>
              <a:t>Mid</a:t>
            </a:r>
            <a:r>
              <a:rPr sz="3750" b="1" spc="-105" dirty="0">
                <a:solidFill>
                  <a:srgbClr val="FFFFFF"/>
                </a:solidFill>
                <a:latin typeface="Arial"/>
                <a:cs typeface="Arial"/>
              </a:rPr>
              <a:t> </a:t>
            </a:r>
            <a:r>
              <a:rPr sz="3750" b="1" spc="-180" dirty="0">
                <a:solidFill>
                  <a:srgbClr val="FFFFFF"/>
                </a:solidFill>
                <a:latin typeface="Arial"/>
                <a:cs typeface="Arial"/>
              </a:rPr>
              <a:t>Session</a:t>
            </a:r>
            <a:r>
              <a:rPr sz="3750" b="1" spc="-105" dirty="0">
                <a:solidFill>
                  <a:srgbClr val="FFFFFF"/>
                </a:solidFill>
                <a:latin typeface="Arial"/>
                <a:cs typeface="Arial"/>
              </a:rPr>
              <a:t> </a:t>
            </a:r>
            <a:r>
              <a:rPr sz="3750" b="1" spc="-65" dirty="0">
                <a:solidFill>
                  <a:srgbClr val="FFFFFF"/>
                </a:solidFill>
                <a:latin typeface="Arial"/>
                <a:cs typeface="Arial"/>
              </a:rPr>
              <a:t>Summit  </a:t>
            </a:r>
            <a:r>
              <a:rPr sz="3750" b="1" spc="-70" dirty="0">
                <a:solidFill>
                  <a:srgbClr val="FFFFFF"/>
                </a:solidFill>
                <a:latin typeface="Arial"/>
                <a:cs typeface="Arial"/>
              </a:rPr>
              <a:t>Planning</a:t>
            </a:r>
            <a:r>
              <a:rPr sz="3750" b="1" spc="-110" dirty="0">
                <a:solidFill>
                  <a:srgbClr val="FFFFFF"/>
                </a:solidFill>
                <a:latin typeface="Arial"/>
                <a:cs typeface="Arial"/>
              </a:rPr>
              <a:t> </a:t>
            </a:r>
            <a:r>
              <a:rPr sz="3750" b="1" spc="-165" dirty="0">
                <a:solidFill>
                  <a:srgbClr val="FFFFFF"/>
                </a:solidFill>
                <a:latin typeface="Arial"/>
                <a:cs typeface="Arial"/>
              </a:rPr>
              <a:t>Exercises</a:t>
            </a:r>
            <a:endParaRPr sz="375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080"/>
            <a:ext cx="9966960" cy="7493000"/>
            <a:chOff x="0" y="5080"/>
            <a:chExt cx="9966960" cy="7493000"/>
          </a:xfrm>
        </p:grpSpPr>
        <p:pic>
          <p:nvPicPr>
            <p:cNvPr id="3" name="object 3"/>
            <p:cNvPicPr/>
            <p:nvPr/>
          </p:nvPicPr>
          <p:blipFill>
            <a:blip r:embed="rId2" cstate="print"/>
            <a:stretch>
              <a:fillRect/>
            </a:stretch>
          </p:blipFill>
          <p:spPr>
            <a:xfrm>
              <a:off x="0" y="5080"/>
              <a:ext cx="4964062" cy="3778580"/>
            </a:xfrm>
            <a:prstGeom prst="rect">
              <a:avLst/>
            </a:prstGeom>
          </p:spPr>
        </p:pic>
        <p:pic>
          <p:nvPicPr>
            <p:cNvPr id="4" name="object 4"/>
            <p:cNvPicPr/>
            <p:nvPr/>
          </p:nvPicPr>
          <p:blipFill>
            <a:blip r:embed="rId3" cstate="print"/>
            <a:stretch>
              <a:fillRect/>
            </a:stretch>
          </p:blipFill>
          <p:spPr>
            <a:xfrm>
              <a:off x="4958524" y="5080"/>
              <a:ext cx="5008435" cy="3750310"/>
            </a:xfrm>
            <a:prstGeom prst="rect">
              <a:avLst/>
            </a:prstGeom>
          </p:spPr>
        </p:pic>
        <p:pic>
          <p:nvPicPr>
            <p:cNvPr id="5" name="object 5"/>
            <p:cNvPicPr/>
            <p:nvPr/>
          </p:nvPicPr>
          <p:blipFill>
            <a:blip r:embed="rId4" cstate="print"/>
            <a:stretch>
              <a:fillRect/>
            </a:stretch>
          </p:blipFill>
          <p:spPr>
            <a:xfrm>
              <a:off x="4982311" y="3753632"/>
              <a:ext cx="4982895" cy="3739007"/>
            </a:xfrm>
            <a:prstGeom prst="rect">
              <a:avLst/>
            </a:prstGeom>
          </p:spPr>
        </p:pic>
        <p:pic>
          <p:nvPicPr>
            <p:cNvPr id="6" name="object 6"/>
            <p:cNvPicPr/>
            <p:nvPr/>
          </p:nvPicPr>
          <p:blipFill>
            <a:blip r:embed="rId5" cstate="print"/>
            <a:stretch>
              <a:fillRect/>
            </a:stretch>
          </p:blipFill>
          <p:spPr>
            <a:xfrm>
              <a:off x="0" y="3786846"/>
              <a:ext cx="5022476" cy="3711233"/>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452375" y="2368545"/>
            <a:ext cx="5904230" cy="4315460"/>
            <a:chOff x="2452375" y="2368545"/>
            <a:chExt cx="5904230" cy="4315460"/>
          </a:xfrm>
        </p:grpSpPr>
        <p:sp>
          <p:nvSpPr>
            <p:cNvPr id="3" name="object 3"/>
            <p:cNvSpPr/>
            <p:nvPr/>
          </p:nvSpPr>
          <p:spPr>
            <a:xfrm>
              <a:off x="2457455" y="2373625"/>
              <a:ext cx="0" cy="4305300"/>
            </a:xfrm>
            <a:custGeom>
              <a:avLst/>
              <a:gdLst/>
              <a:ahLst/>
              <a:cxnLst/>
              <a:rect l="l" t="t" r="r" b="b"/>
              <a:pathLst>
                <a:path h="4305300">
                  <a:moveTo>
                    <a:pt x="0" y="4305295"/>
                  </a:moveTo>
                  <a:lnTo>
                    <a:pt x="0" y="0"/>
                  </a:lnTo>
                </a:path>
              </a:pathLst>
            </a:custGeom>
            <a:ln w="9735">
              <a:solidFill>
                <a:srgbClr val="000000"/>
              </a:solidFill>
            </a:ln>
          </p:spPr>
          <p:txBody>
            <a:bodyPr wrap="square" lIns="0" tIns="0" rIns="0" bIns="0" rtlCol="0"/>
            <a:lstStyle/>
            <a:p>
              <a:endParaRPr/>
            </a:p>
          </p:txBody>
        </p:sp>
        <p:sp>
          <p:nvSpPr>
            <p:cNvPr id="4" name="object 4"/>
            <p:cNvSpPr/>
            <p:nvPr/>
          </p:nvSpPr>
          <p:spPr>
            <a:xfrm>
              <a:off x="5676900" y="2532380"/>
              <a:ext cx="2679700" cy="762000"/>
            </a:xfrm>
            <a:custGeom>
              <a:avLst/>
              <a:gdLst/>
              <a:ahLst/>
              <a:cxnLst/>
              <a:rect l="l" t="t" r="r" b="b"/>
              <a:pathLst>
                <a:path w="2679700" h="762000">
                  <a:moveTo>
                    <a:pt x="2679700" y="762000"/>
                  </a:moveTo>
                  <a:lnTo>
                    <a:pt x="0" y="762000"/>
                  </a:lnTo>
                  <a:lnTo>
                    <a:pt x="0" y="0"/>
                  </a:lnTo>
                  <a:lnTo>
                    <a:pt x="2679700" y="0"/>
                  </a:lnTo>
                  <a:lnTo>
                    <a:pt x="2679700" y="762000"/>
                  </a:lnTo>
                  <a:close/>
                </a:path>
              </a:pathLst>
            </a:custGeom>
            <a:solidFill>
              <a:srgbClr val="980606"/>
            </a:solidFill>
          </p:spPr>
          <p:txBody>
            <a:bodyPr wrap="square" lIns="0" tIns="0" rIns="0" bIns="0" rtlCol="0"/>
            <a:lstStyle/>
            <a:p>
              <a:endParaRPr/>
            </a:p>
          </p:txBody>
        </p:sp>
        <p:pic>
          <p:nvPicPr>
            <p:cNvPr id="5" name="object 5"/>
            <p:cNvPicPr/>
            <p:nvPr/>
          </p:nvPicPr>
          <p:blipFill>
            <a:blip r:embed="rId2" cstate="print"/>
            <a:stretch>
              <a:fillRect/>
            </a:stretch>
          </p:blipFill>
          <p:spPr>
            <a:xfrm>
              <a:off x="2463800" y="2532380"/>
              <a:ext cx="3213099" cy="761999"/>
            </a:xfrm>
            <a:prstGeom prst="rect">
              <a:avLst/>
            </a:prstGeom>
          </p:spPr>
        </p:pic>
        <p:sp>
          <p:nvSpPr>
            <p:cNvPr id="6" name="object 6"/>
            <p:cNvSpPr/>
            <p:nvPr/>
          </p:nvSpPr>
          <p:spPr>
            <a:xfrm>
              <a:off x="4864100" y="3611880"/>
              <a:ext cx="2755900" cy="762000"/>
            </a:xfrm>
            <a:custGeom>
              <a:avLst/>
              <a:gdLst/>
              <a:ahLst/>
              <a:cxnLst/>
              <a:rect l="l" t="t" r="r" b="b"/>
              <a:pathLst>
                <a:path w="2755900" h="762000">
                  <a:moveTo>
                    <a:pt x="2755900" y="762000"/>
                  </a:moveTo>
                  <a:lnTo>
                    <a:pt x="0" y="762000"/>
                  </a:lnTo>
                  <a:lnTo>
                    <a:pt x="0" y="0"/>
                  </a:lnTo>
                  <a:lnTo>
                    <a:pt x="2755900" y="0"/>
                  </a:lnTo>
                  <a:lnTo>
                    <a:pt x="2755900" y="762000"/>
                  </a:lnTo>
                  <a:close/>
                </a:path>
              </a:pathLst>
            </a:custGeom>
            <a:solidFill>
              <a:srgbClr val="980606"/>
            </a:solidFill>
          </p:spPr>
          <p:txBody>
            <a:bodyPr wrap="square" lIns="0" tIns="0" rIns="0" bIns="0" rtlCol="0"/>
            <a:lstStyle/>
            <a:p>
              <a:endParaRPr/>
            </a:p>
          </p:txBody>
        </p:sp>
        <p:pic>
          <p:nvPicPr>
            <p:cNvPr id="7" name="object 7"/>
            <p:cNvPicPr/>
            <p:nvPr/>
          </p:nvPicPr>
          <p:blipFill>
            <a:blip r:embed="rId3" cstate="print"/>
            <a:stretch>
              <a:fillRect/>
            </a:stretch>
          </p:blipFill>
          <p:spPr>
            <a:xfrm>
              <a:off x="2463800" y="3611880"/>
              <a:ext cx="2400299" cy="761999"/>
            </a:xfrm>
            <a:prstGeom prst="rect">
              <a:avLst/>
            </a:prstGeom>
          </p:spPr>
        </p:pic>
        <p:sp>
          <p:nvSpPr>
            <p:cNvPr id="8" name="object 8"/>
            <p:cNvSpPr/>
            <p:nvPr/>
          </p:nvSpPr>
          <p:spPr>
            <a:xfrm>
              <a:off x="4800600" y="4678680"/>
              <a:ext cx="1879600" cy="774700"/>
            </a:xfrm>
            <a:custGeom>
              <a:avLst/>
              <a:gdLst/>
              <a:ahLst/>
              <a:cxnLst/>
              <a:rect l="l" t="t" r="r" b="b"/>
              <a:pathLst>
                <a:path w="1879600" h="774700">
                  <a:moveTo>
                    <a:pt x="1879600" y="774700"/>
                  </a:moveTo>
                  <a:lnTo>
                    <a:pt x="0" y="774700"/>
                  </a:lnTo>
                  <a:lnTo>
                    <a:pt x="0" y="0"/>
                  </a:lnTo>
                  <a:lnTo>
                    <a:pt x="1879600" y="0"/>
                  </a:lnTo>
                  <a:lnTo>
                    <a:pt x="1879600" y="774700"/>
                  </a:lnTo>
                  <a:close/>
                </a:path>
              </a:pathLst>
            </a:custGeom>
            <a:solidFill>
              <a:srgbClr val="980606"/>
            </a:solidFill>
          </p:spPr>
          <p:txBody>
            <a:bodyPr wrap="square" lIns="0" tIns="0" rIns="0" bIns="0" rtlCol="0"/>
            <a:lstStyle/>
            <a:p>
              <a:endParaRPr/>
            </a:p>
          </p:txBody>
        </p:sp>
        <p:pic>
          <p:nvPicPr>
            <p:cNvPr id="9" name="object 9"/>
            <p:cNvPicPr/>
            <p:nvPr/>
          </p:nvPicPr>
          <p:blipFill>
            <a:blip r:embed="rId4" cstate="print"/>
            <a:stretch>
              <a:fillRect/>
            </a:stretch>
          </p:blipFill>
          <p:spPr>
            <a:xfrm>
              <a:off x="2463799" y="4678680"/>
              <a:ext cx="2336799" cy="774699"/>
            </a:xfrm>
            <a:prstGeom prst="rect">
              <a:avLst/>
            </a:prstGeom>
          </p:spPr>
        </p:pic>
        <p:sp>
          <p:nvSpPr>
            <p:cNvPr id="10" name="object 10"/>
            <p:cNvSpPr/>
            <p:nvPr/>
          </p:nvSpPr>
          <p:spPr>
            <a:xfrm>
              <a:off x="4064000" y="5758180"/>
              <a:ext cx="2146300" cy="762000"/>
            </a:xfrm>
            <a:custGeom>
              <a:avLst/>
              <a:gdLst/>
              <a:ahLst/>
              <a:cxnLst/>
              <a:rect l="l" t="t" r="r" b="b"/>
              <a:pathLst>
                <a:path w="2146300" h="762000">
                  <a:moveTo>
                    <a:pt x="2146300" y="762000"/>
                  </a:moveTo>
                  <a:lnTo>
                    <a:pt x="0" y="762000"/>
                  </a:lnTo>
                  <a:lnTo>
                    <a:pt x="0" y="0"/>
                  </a:lnTo>
                  <a:lnTo>
                    <a:pt x="2146300" y="0"/>
                  </a:lnTo>
                  <a:lnTo>
                    <a:pt x="2146300" y="762000"/>
                  </a:lnTo>
                  <a:close/>
                </a:path>
              </a:pathLst>
            </a:custGeom>
            <a:solidFill>
              <a:srgbClr val="980606"/>
            </a:solidFill>
          </p:spPr>
          <p:txBody>
            <a:bodyPr wrap="square" lIns="0" tIns="0" rIns="0" bIns="0" rtlCol="0"/>
            <a:lstStyle/>
            <a:p>
              <a:endParaRPr/>
            </a:p>
          </p:txBody>
        </p:sp>
        <p:pic>
          <p:nvPicPr>
            <p:cNvPr id="11" name="object 11"/>
            <p:cNvPicPr/>
            <p:nvPr/>
          </p:nvPicPr>
          <p:blipFill>
            <a:blip r:embed="rId5" cstate="print"/>
            <a:stretch>
              <a:fillRect/>
            </a:stretch>
          </p:blipFill>
          <p:spPr>
            <a:xfrm>
              <a:off x="2463799" y="5758180"/>
              <a:ext cx="1600199" cy="761999"/>
            </a:xfrm>
            <a:prstGeom prst="rect">
              <a:avLst/>
            </a:prstGeom>
          </p:spPr>
        </p:pic>
        <p:pic>
          <p:nvPicPr>
            <p:cNvPr id="12" name="object 12"/>
            <p:cNvPicPr/>
            <p:nvPr/>
          </p:nvPicPr>
          <p:blipFill>
            <a:blip r:embed="rId6" cstate="print"/>
            <a:stretch>
              <a:fillRect/>
            </a:stretch>
          </p:blipFill>
          <p:spPr>
            <a:xfrm>
              <a:off x="5410200" y="6012180"/>
              <a:ext cx="774700" cy="317500"/>
            </a:xfrm>
            <a:prstGeom prst="rect">
              <a:avLst/>
            </a:prstGeom>
          </p:spPr>
        </p:pic>
      </p:grpSp>
      <p:sp>
        <p:nvSpPr>
          <p:cNvPr id="13" name="object 13"/>
          <p:cNvSpPr txBox="1"/>
          <p:nvPr/>
        </p:nvSpPr>
        <p:spPr>
          <a:xfrm>
            <a:off x="1190359" y="2690832"/>
            <a:ext cx="1014094" cy="386080"/>
          </a:xfrm>
          <a:prstGeom prst="rect">
            <a:avLst/>
          </a:prstGeom>
        </p:spPr>
        <p:txBody>
          <a:bodyPr vert="horz" wrap="square" lIns="0" tIns="14604" rIns="0" bIns="0" rtlCol="0">
            <a:spAutoFit/>
          </a:bodyPr>
          <a:lstStyle/>
          <a:p>
            <a:pPr marL="12700">
              <a:lnSpc>
                <a:spcPct val="100000"/>
              </a:lnSpc>
              <a:spcBef>
                <a:spcPts val="114"/>
              </a:spcBef>
            </a:pPr>
            <a:r>
              <a:rPr sz="2350" b="1" spc="-35" dirty="0">
                <a:latin typeface="Arial"/>
                <a:cs typeface="Arial"/>
              </a:rPr>
              <a:t>Region</a:t>
            </a:r>
            <a:endParaRPr sz="2350">
              <a:latin typeface="Arial"/>
              <a:cs typeface="Arial"/>
            </a:endParaRPr>
          </a:p>
        </p:txBody>
      </p:sp>
      <p:sp>
        <p:nvSpPr>
          <p:cNvPr id="14" name="object 14"/>
          <p:cNvSpPr txBox="1"/>
          <p:nvPr/>
        </p:nvSpPr>
        <p:spPr>
          <a:xfrm>
            <a:off x="557646" y="3769507"/>
            <a:ext cx="1646555" cy="386080"/>
          </a:xfrm>
          <a:prstGeom prst="rect">
            <a:avLst/>
          </a:prstGeom>
        </p:spPr>
        <p:txBody>
          <a:bodyPr vert="horz" wrap="square" lIns="0" tIns="14604" rIns="0" bIns="0" rtlCol="0">
            <a:spAutoFit/>
          </a:bodyPr>
          <a:lstStyle/>
          <a:p>
            <a:pPr marL="12700">
              <a:lnSpc>
                <a:spcPct val="100000"/>
              </a:lnSpc>
              <a:spcBef>
                <a:spcPts val="114"/>
              </a:spcBef>
            </a:pPr>
            <a:r>
              <a:rPr sz="2350" b="1" spc="-20" dirty="0">
                <a:latin typeface="Arial"/>
                <a:cs typeface="Arial"/>
              </a:rPr>
              <a:t>Community</a:t>
            </a:r>
            <a:endParaRPr sz="2350">
              <a:latin typeface="Arial"/>
              <a:cs typeface="Arial"/>
            </a:endParaRPr>
          </a:p>
        </p:txBody>
      </p:sp>
      <p:sp>
        <p:nvSpPr>
          <p:cNvPr id="15" name="object 15"/>
          <p:cNvSpPr txBox="1"/>
          <p:nvPr/>
        </p:nvSpPr>
        <p:spPr>
          <a:xfrm>
            <a:off x="973557" y="4848194"/>
            <a:ext cx="1230630" cy="386080"/>
          </a:xfrm>
          <a:prstGeom prst="rect">
            <a:avLst/>
          </a:prstGeom>
        </p:spPr>
        <p:txBody>
          <a:bodyPr vert="horz" wrap="square" lIns="0" tIns="14604" rIns="0" bIns="0" rtlCol="0">
            <a:spAutoFit/>
          </a:bodyPr>
          <a:lstStyle/>
          <a:p>
            <a:pPr marL="12700">
              <a:lnSpc>
                <a:spcPct val="100000"/>
              </a:lnSpc>
              <a:spcBef>
                <a:spcPts val="114"/>
              </a:spcBef>
            </a:pPr>
            <a:r>
              <a:rPr sz="2350" b="1" spc="-120" dirty="0">
                <a:latin typeface="Arial"/>
                <a:cs typeface="Arial"/>
              </a:rPr>
              <a:t>Business</a:t>
            </a:r>
            <a:endParaRPr sz="2350">
              <a:latin typeface="Arial"/>
              <a:cs typeface="Arial"/>
            </a:endParaRPr>
          </a:p>
        </p:txBody>
      </p:sp>
      <p:sp>
        <p:nvSpPr>
          <p:cNvPr id="16" name="object 16"/>
          <p:cNvSpPr txBox="1"/>
          <p:nvPr/>
        </p:nvSpPr>
        <p:spPr>
          <a:xfrm>
            <a:off x="1007141" y="5926866"/>
            <a:ext cx="1196975" cy="386080"/>
          </a:xfrm>
          <a:prstGeom prst="rect">
            <a:avLst/>
          </a:prstGeom>
        </p:spPr>
        <p:txBody>
          <a:bodyPr vert="horz" wrap="square" lIns="0" tIns="14604" rIns="0" bIns="0" rtlCol="0">
            <a:spAutoFit/>
          </a:bodyPr>
          <a:lstStyle/>
          <a:p>
            <a:pPr marL="12700">
              <a:lnSpc>
                <a:spcPct val="100000"/>
              </a:lnSpc>
              <a:spcBef>
                <a:spcPts val="114"/>
              </a:spcBef>
            </a:pPr>
            <a:r>
              <a:rPr sz="2350" b="1" spc="-10" dirty="0">
                <a:latin typeface="Arial"/>
                <a:cs typeface="Arial"/>
              </a:rPr>
              <a:t>Industry</a:t>
            </a:r>
            <a:endParaRPr sz="2350">
              <a:latin typeface="Arial"/>
              <a:cs typeface="Arial"/>
            </a:endParaRPr>
          </a:p>
        </p:txBody>
      </p:sp>
      <p:sp>
        <p:nvSpPr>
          <p:cNvPr id="17" name="object 17"/>
          <p:cNvSpPr txBox="1"/>
          <p:nvPr/>
        </p:nvSpPr>
        <p:spPr>
          <a:xfrm>
            <a:off x="2306764" y="6796621"/>
            <a:ext cx="295910"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175779"/>
                </a:solidFill>
                <a:latin typeface="Calisto MT"/>
                <a:cs typeface="Calisto MT"/>
              </a:rPr>
              <a:t>0%</a:t>
            </a:r>
            <a:endParaRPr sz="1600">
              <a:latin typeface="Calisto MT"/>
              <a:cs typeface="Calisto MT"/>
            </a:endParaRPr>
          </a:p>
        </p:txBody>
      </p:sp>
      <p:sp>
        <p:nvSpPr>
          <p:cNvPr id="18" name="object 18"/>
          <p:cNvSpPr txBox="1"/>
          <p:nvPr/>
        </p:nvSpPr>
        <p:spPr>
          <a:xfrm>
            <a:off x="3930116" y="6796621"/>
            <a:ext cx="2077085" cy="269240"/>
          </a:xfrm>
          <a:prstGeom prst="rect">
            <a:avLst/>
          </a:prstGeom>
        </p:spPr>
        <p:txBody>
          <a:bodyPr vert="horz" wrap="square" lIns="0" tIns="12065" rIns="0" bIns="0" rtlCol="0">
            <a:spAutoFit/>
          </a:bodyPr>
          <a:lstStyle/>
          <a:p>
            <a:pPr marL="12700">
              <a:lnSpc>
                <a:spcPct val="100000"/>
              </a:lnSpc>
              <a:spcBef>
                <a:spcPts val="95"/>
              </a:spcBef>
              <a:tabLst>
                <a:tab pos="1688464" algn="l"/>
              </a:tabLst>
            </a:pPr>
            <a:r>
              <a:rPr sz="1600" dirty="0">
                <a:solidFill>
                  <a:srgbClr val="175779"/>
                </a:solidFill>
                <a:latin typeface="Calisto MT"/>
                <a:cs typeface="Calisto MT"/>
              </a:rPr>
              <a:t>25%	50%</a:t>
            </a:r>
            <a:endParaRPr sz="1600">
              <a:latin typeface="Calisto MT"/>
              <a:cs typeface="Calisto MT"/>
            </a:endParaRPr>
          </a:p>
        </p:txBody>
      </p:sp>
      <p:sp>
        <p:nvSpPr>
          <p:cNvPr id="19" name="object 19"/>
          <p:cNvSpPr txBox="1"/>
          <p:nvPr/>
        </p:nvSpPr>
        <p:spPr>
          <a:xfrm>
            <a:off x="7282141" y="6796621"/>
            <a:ext cx="401320" cy="269240"/>
          </a:xfrm>
          <a:prstGeom prst="rect">
            <a:avLst/>
          </a:prstGeom>
        </p:spPr>
        <p:txBody>
          <a:bodyPr vert="horz" wrap="square" lIns="0" tIns="12065" rIns="0" bIns="0" rtlCol="0">
            <a:spAutoFit/>
          </a:bodyPr>
          <a:lstStyle/>
          <a:p>
            <a:pPr marL="12700">
              <a:lnSpc>
                <a:spcPct val="100000"/>
              </a:lnSpc>
              <a:spcBef>
                <a:spcPts val="95"/>
              </a:spcBef>
            </a:pPr>
            <a:r>
              <a:rPr sz="1600" dirty="0">
                <a:solidFill>
                  <a:srgbClr val="175779"/>
                </a:solidFill>
                <a:latin typeface="Calisto MT"/>
                <a:cs typeface="Calisto MT"/>
              </a:rPr>
              <a:t>75%</a:t>
            </a:r>
            <a:endParaRPr sz="1600">
              <a:latin typeface="Calisto MT"/>
              <a:cs typeface="Calisto MT"/>
            </a:endParaRPr>
          </a:p>
        </p:txBody>
      </p:sp>
      <p:sp>
        <p:nvSpPr>
          <p:cNvPr id="20" name="object 20"/>
          <p:cNvSpPr txBox="1"/>
          <p:nvPr/>
        </p:nvSpPr>
        <p:spPr>
          <a:xfrm>
            <a:off x="8905506" y="6796621"/>
            <a:ext cx="506730"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175779"/>
                </a:solidFill>
                <a:latin typeface="Calisto MT"/>
                <a:cs typeface="Calisto MT"/>
              </a:rPr>
              <a:t>100%</a:t>
            </a:r>
            <a:endParaRPr sz="1600">
              <a:latin typeface="Calisto MT"/>
              <a:cs typeface="Calisto MT"/>
            </a:endParaRPr>
          </a:p>
        </p:txBody>
      </p:sp>
      <p:sp>
        <p:nvSpPr>
          <p:cNvPr id="21" name="object 21"/>
          <p:cNvSpPr txBox="1"/>
          <p:nvPr/>
        </p:nvSpPr>
        <p:spPr>
          <a:xfrm>
            <a:off x="4064000" y="5758180"/>
            <a:ext cx="2146300" cy="762000"/>
          </a:xfrm>
          <a:prstGeom prst="rect">
            <a:avLst/>
          </a:prstGeom>
        </p:spPr>
        <p:txBody>
          <a:bodyPr vert="horz" wrap="square" lIns="0" tIns="140335" rIns="0" bIns="0" rtlCol="0">
            <a:spAutoFit/>
          </a:bodyPr>
          <a:lstStyle/>
          <a:p>
            <a:pPr marL="1360170">
              <a:lnSpc>
                <a:spcPct val="100000"/>
              </a:lnSpc>
              <a:spcBef>
                <a:spcPts val="1105"/>
              </a:spcBef>
            </a:pPr>
            <a:r>
              <a:rPr sz="3000" spc="-10" dirty="0">
                <a:solidFill>
                  <a:srgbClr val="FFFFFF"/>
                </a:solidFill>
                <a:latin typeface="Arial"/>
                <a:cs typeface="Arial"/>
              </a:rPr>
              <a:t>32%</a:t>
            </a:r>
            <a:endParaRPr sz="3000">
              <a:latin typeface="Arial"/>
              <a:cs typeface="Arial"/>
            </a:endParaRPr>
          </a:p>
        </p:txBody>
      </p:sp>
      <p:pic>
        <p:nvPicPr>
          <p:cNvPr id="22" name="object 22"/>
          <p:cNvPicPr/>
          <p:nvPr/>
        </p:nvPicPr>
        <p:blipFill>
          <a:blip r:embed="rId7" cstate="print"/>
          <a:stretch>
            <a:fillRect/>
          </a:stretch>
        </p:blipFill>
        <p:spPr>
          <a:xfrm>
            <a:off x="5880100" y="4932680"/>
            <a:ext cx="774700" cy="317500"/>
          </a:xfrm>
          <a:prstGeom prst="rect">
            <a:avLst/>
          </a:prstGeom>
        </p:spPr>
      </p:pic>
      <p:sp>
        <p:nvSpPr>
          <p:cNvPr id="23" name="object 23"/>
          <p:cNvSpPr txBox="1"/>
          <p:nvPr/>
        </p:nvSpPr>
        <p:spPr>
          <a:xfrm>
            <a:off x="4800600" y="4678680"/>
            <a:ext cx="1879600" cy="774700"/>
          </a:xfrm>
          <a:prstGeom prst="rect">
            <a:avLst/>
          </a:prstGeom>
        </p:spPr>
        <p:txBody>
          <a:bodyPr vert="horz" wrap="square" lIns="0" tIns="146050" rIns="0" bIns="0" rtlCol="0">
            <a:spAutoFit/>
          </a:bodyPr>
          <a:lstStyle/>
          <a:p>
            <a:pPr marL="1092835">
              <a:lnSpc>
                <a:spcPct val="100000"/>
              </a:lnSpc>
              <a:spcBef>
                <a:spcPts val="1150"/>
              </a:spcBef>
            </a:pPr>
            <a:r>
              <a:rPr sz="3000" spc="-10" dirty="0">
                <a:solidFill>
                  <a:srgbClr val="FFFFFF"/>
                </a:solidFill>
                <a:latin typeface="Arial"/>
                <a:cs typeface="Arial"/>
              </a:rPr>
              <a:t>28%</a:t>
            </a:r>
            <a:endParaRPr sz="3000">
              <a:latin typeface="Arial"/>
              <a:cs typeface="Arial"/>
            </a:endParaRPr>
          </a:p>
        </p:txBody>
      </p:sp>
      <p:pic>
        <p:nvPicPr>
          <p:cNvPr id="24" name="object 24"/>
          <p:cNvPicPr/>
          <p:nvPr/>
        </p:nvPicPr>
        <p:blipFill>
          <a:blip r:embed="rId8" cstate="print"/>
          <a:stretch>
            <a:fillRect/>
          </a:stretch>
        </p:blipFill>
        <p:spPr>
          <a:xfrm>
            <a:off x="6807200" y="3853180"/>
            <a:ext cx="787400" cy="317500"/>
          </a:xfrm>
          <a:prstGeom prst="rect">
            <a:avLst/>
          </a:prstGeom>
        </p:spPr>
      </p:pic>
      <p:sp>
        <p:nvSpPr>
          <p:cNvPr id="25" name="object 25"/>
          <p:cNvSpPr txBox="1"/>
          <p:nvPr/>
        </p:nvSpPr>
        <p:spPr>
          <a:xfrm>
            <a:off x="4864100" y="3611880"/>
            <a:ext cx="2755900" cy="762000"/>
          </a:xfrm>
          <a:prstGeom prst="rect">
            <a:avLst/>
          </a:prstGeom>
        </p:spPr>
        <p:txBody>
          <a:bodyPr vert="horz" wrap="square" lIns="0" tIns="139065" rIns="0" bIns="0" rtlCol="0">
            <a:spAutoFit/>
          </a:bodyPr>
          <a:lstStyle/>
          <a:p>
            <a:pPr marR="19685" algn="r">
              <a:lnSpc>
                <a:spcPct val="100000"/>
              </a:lnSpc>
              <a:spcBef>
                <a:spcPts val="1095"/>
              </a:spcBef>
            </a:pPr>
            <a:r>
              <a:rPr sz="3000" spc="-10" dirty="0">
                <a:solidFill>
                  <a:srgbClr val="FFFFFF"/>
                </a:solidFill>
                <a:latin typeface="Arial"/>
                <a:cs typeface="Arial"/>
              </a:rPr>
              <a:t>41%</a:t>
            </a:r>
            <a:endParaRPr sz="3000">
              <a:latin typeface="Arial"/>
              <a:cs typeface="Arial"/>
            </a:endParaRPr>
          </a:p>
        </p:txBody>
      </p:sp>
      <p:pic>
        <p:nvPicPr>
          <p:cNvPr id="26" name="object 26"/>
          <p:cNvPicPr/>
          <p:nvPr/>
        </p:nvPicPr>
        <p:blipFill>
          <a:blip r:embed="rId9" cstate="print"/>
          <a:stretch>
            <a:fillRect/>
          </a:stretch>
        </p:blipFill>
        <p:spPr>
          <a:xfrm>
            <a:off x="7556500" y="2786380"/>
            <a:ext cx="774700" cy="317500"/>
          </a:xfrm>
          <a:prstGeom prst="rect">
            <a:avLst/>
          </a:prstGeom>
        </p:spPr>
      </p:pic>
      <p:sp>
        <p:nvSpPr>
          <p:cNvPr id="27" name="object 27"/>
          <p:cNvSpPr txBox="1"/>
          <p:nvPr/>
        </p:nvSpPr>
        <p:spPr>
          <a:xfrm>
            <a:off x="5676900" y="2532380"/>
            <a:ext cx="2679700" cy="762000"/>
          </a:xfrm>
          <a:prstGeom prst="rect">
            <a:avLst/>
          </a:prstGeom>
        </p:spPr>
        <p:txBody>
          <a:bodyPr vert="horz" wrap="square" lIns="0" tIns="144780" rIns="0" bIns="0" rtlCol="0">
            <a:spAutoFit/>
          </a:bodyPr>
          <a:lstStyle/>
          <a:p>
            <a:pPr marR="18415" algn="r">
              <a:lnSpc>
                <a:spcPct val="100000"/>
              </a:lnSpc>
              <a:spcBef>
                <a:spcPts val="1140"/>
              </a:spcBef>
            </a:pPr>
            <a:r>
              <a:rPr sz="3000" spc="-10" dirty="0">
                <a:solidFill>
                  <a:srgbClr val="FFFFFF"/>
                </a:solidFill>
                <a:latin typeface="Arial"/>
                <a:cs typeface="Arial"/>
              </a:rPr>
              <a:t>40%</a:t>
            </a:r>
            <a:endParaRPr sz="3000">
              <a:latin typeface="Arial"/>
              <a:cs typeface="Arial"/>
            </a:endParaRPr>
          </a:p>
        </p:txBody>
      </p:sp>
      <p:pic>
        <p:nvPicPr>
          <p:cNvPr id="28" name="object 28"/>
          <p:cNvPicPr/>
          <p:nvPr/>
        </p:nvPicPr>
        <p:blipFill>
          <a:blip r:embed="rId10" cstate="print"/>
          <a:stretch>
            <a:fillRect/>
          </a:stretch>
        </p:blipFill>
        <p:spPr>
          <a:xfrm>
            <a:off x="3263900" y="6012180"/>
            <a:ext cx="774700" cy="317500"/>
          </a:xfrm>
          <a:prstGeom prst="rect">
            <a:avLst/>
          </a:prstGeom>
        </p:spPr>
      </p:pic>
      <p:sp>
        <p:nvSpPr>
          <p:cNvPr id="29" name="object 29"/>
          <p:cNvSpPr txBox="1"/>
          <p:nvPr/>
        </p:nvSpPr>
        <p:spPr>
          <a:xfrm>
            <a:off x="3266617" y="5886410"/>
            <a:ext cx="786130" cy="482600"/>
          </a:xfrm>
          <a:prstGeom prst="rect">
            <a:avLst/>
          </a:prstGeom>
        </p:spPr>
        <p:txBody>
          <a:bodyPr vert="horz" wrap="square" lIns="0" tIns="12065" rIns="0" bIns="0" rtlCol="0">
            <a:spAutoFit/>
          </a:bodyPr>
          <a:lstStyle/>
          <a:p>
            <a:pPr marL="12700">
              <a:lnSpc>
                <a:spcPct val="100000"/>
              </a:lnSpc>
              <a:spcBef>
                <a:spcPts val="95"/>
              </a:spcBef>
            </a:pPr>
            <a:r>
              <a:rPr sz="3000" spc="-10" dirty="0">
                <a:solidFill>
                  <a:srgbClr val="FFFFFF"/>
                </a:solidFill>
                <a:latin typeface="Arial"/>
                <a:cs typeface="Arial"/>
              </a:rPr>
              <a:t>24%</a:t>
            </a:r>
            <a:endParaRPr sz="3000">
              <a:latin typeface="Arial"/>
              <a:cs typeface="Arial"/>
            </a:endParaRPr>
          </a:p>
        </p:txBody>
      </p:sp>
      <p:pic>
        <p:nvPicPr>
          <p:cNvPr id="30" name="object 30"/>
          <p:cNvPicPr/>
          <p:nvPr/>
        </p:nvPicPr>
        <p:blipFill>
          <a:blip r:embed="rId11" cstate="print"/>
          <a:stretch>
            <a:fillRect/>
          </a:stretch>
        </p:blipFill>
        <p:spPr>
          <a:xfrm>
            <a:off x="4000500" y="4932680"/>
            <a:ext cx="787400" cy="317500"/>
          </a:xfrm>
          <a:prstGeom prst="rect">
            <a:avLst/>
          </a:prstGeom>
        </p:spPr>
      </p:pic>
      <p:sp>
        <p:nvSpPr>
          <p:cNvPr id="31" name="object 31"/>
          <p:cNvSpPr txBox="1"/>
          <p:nvPr/>
        </p:nvSpPr>
        <p:spPr>
          <a:xfrm>
            <a:off x="4004055" y="4812615"/>
            <a:ext cx="786130" cy="482600"/>
          </a:xfrm>
          <a:prstGeom prst="rect">
            <a:avLst/>
          </a:prstGeom>
        </p:spPr>
        <p:txBody>
          <a:bodyPr vert="horz" wrap="square" lIns="0" tIns="12065" rIns="0" bIns="0" rtlCol="0">
            <a:spAutoFit/>
          </a:bodyPr>
          <a:lstStyle/>
          <a:p>
            <a:pPr marL="12700">
              <a:lnSpc>
                <a:spcPct val="100000"/>
              </a:lnSpc>
              <a:spcBef>
                <a:spcPts val="95"/>
              </a:spcBef>
            </a:pPr>
            <a:r>
              <a:rPr sz="3000" spc="-10" dirty="0">
                <a:solidFill>
                  <a:srgbClr val="FFFFFF"/>
                </a:solidFill>
                <a:latin typeface="Arial"/>
                <a:cs typeface="Arial"/>
              </a:rPr>
              <a:t>35%</a:t>
            </a:r>
            <a:endParaRPr sz="3000">
              <a:latin typeface="Arial"/>
              <a:cs typeface="Arial"/>
            </a:endParaRPr>
          </a:p>
        </p:txBody>
      </p:sp>
      <p:pic>
        <p:nvPicPr>
          <p:cNvPr id="32" name="object 32"/>
          <p:cNvPicPr/>
          <p:nvPr/>
        </p:nvPicPr>
        <p:blipFill>
          <a:blip r:embed="rId12" cstate="print"/>
          <a:stretch>
            <a:fillRect/>
          </a:stretch>
        </p:blipFill>
        <p:spPr>
          <a:xfrm>
            <a:off x="4064000" y="3853180"/>
            <a:ext cx="787400" cy="317500"/>
          </a:xfrm>
          <a:prstGeom prst="rect">
            <a:avLst/>
          </a:prstGeom>
        </p:spPr>
      </p:pic>
      <p:sp>
        <p:nvSpPr>
          <p:cNvPr id="33" name="object 33"/>
          <p:cNvSpPr txBox="1"/>
          <p:nvPr/>
        </p:nvSpPr>
        <p:spPr>
          <a:xfrm>
            <a:off x="4071099" y="3738817"/>
            <a:ext cx="786130" cy="482600"/>
          </a:xfrm>
          <a:prstGeom prst="rect">
            <a:avLst/>
          </a:prstGeom>
        </p:spPr>
        <p:txBody>
          <a:bodyPr vert="horz" wrap="square" lIns="0" tIns="12065" rIns="0" bIns="0" rtlCol="0">
            <a:spAutoFit/>
          </a:bodyPr>
          <a:lstStyle/>
          <a:p>
            <a:pPr marL="12700">
              <a:lnSpc>
                <a:spcPct val="100000"/>
              </a:lnSpc>
              <a:spcBef>
                <a:spcPts val="95"/>
              </a:spcBef>
            </a:pPr>
            <a:r>
              <a:rPr sz="3000" spc="-10" dirty="0">
                <a:solidFill>
                  <a:srgbClr val="FFFFFF"/>
                </a:solidFill>
                <a:latin typeface="Arial"/>
                <a:cs typeface="Arial"/>
              </a:rPr>
              <a:t>36%</a:t>
            </a:r>
            <a:endParaRPr sz="3000">
              <a:latin typeface="Arial"/>
              <a:cs typeface="Arial"/>
            </a:endParaRPr>
          </a:p>
        </p:txBody>
      </p:sp>
      <p:pic>
        <p:nvPicPr>
          <p:cNvPr id="34" name="object 34"/>
          <p:cNvPicPr/>
          <p:nvPr/>
        </p:nvPicPr>
        <p:blipFill>
          <a:blip r:embed="rId13" cstate="print"/>
          <a:stretch>
            <a:fillRect/>
          </a:stretch>
        </p:blipFill>
        <p:spPr>
          <a:xfrm>
            <a:off x="4864100" y="2786380"/>
            <a:ext cx="787400" cy="317500"/>
          </a:xfrm>
          <a:prstGeom prst="rect">
            <a:avLst/>
          </a:prstGeom>
        </p:spPr>
      </p:pic>
      <p:sp>
        <p:nvSpPr>
          <p:cNvPr id="35" name="object 35"/>
          <p:cNvSpPr txBox="1"/>
          <p:nvPr/>
        </p:nvSpPr>
        <p:spPr>
          <a:xfrm>
            <a:off x="4875580" y="2665019"/>
            <a:ext cx="786130" cy="482600"/>
          </a:xfrm>
          <a:prstGeom prst="rect">
            <a:avLst/>
          </a:prstGeom>
        </p:spPr>
        <p:txBody>
          <a:bodyPr vert="horz" wrap="square" lIns="0" tIns="12065" rIns="0" bIns="0" rtlCol="0">
            <a:spAutoFit/>
          </a:bodyPr>
          <a:lstStyle/>
          <a:p>
            <a:pPr marL="12700">
              <a:lnSpc>
                <a:spcPct val="100000"/>
              </a:lnSpc>
              <a:spcBef>
                <a:spcPts val="95"/>
              </a:spcBef>
            </a:pPr>
            <a:r>
              <a:rPr sz="3000" spc="-10" dirty="0">
                <a:solidFill>
                  <a:srgbClr val="FFFFFF"/>
                </a:solidFill>
                <a:latin typeface="Arial"/>
                <a:cs typeface="Arial"/>
              </a:rPr>
              <a:t>48%</a:t>
            </a:r>
            <a:endParaRPr sz="3000">
              <a:latin typeface="Arial"/>
              <a:cs typeface="Arial"/>
            </a:endParaRPr>
          </a:p>
        </p:txBody>
      </p:sp>
      <p:grpSp>
        <p:nvGrpSpPr>
          <p:cNvPr id="36" name="object 36"/>
          <p:cNvGrpSpPr/>
          <p:nvPr/>
        </p:nvGrpSpPr>
        <p:grpSpPr>
          <a:xfrm>
            <a:off x="163191" y="1621392"/>
            <a:ext cx="1360805" cy="1036319"/>
            <a:chOff x="163191" y="1621392"/>
            <a:chExt cx="1360805" cy="1036319"/>
          </a:xfrm>
        </p:grpSpPr>
        <p:pic>
          <p:nvPicPr>
            <p:cNvPr id="37" name="object 37"/>
            <p:cNvPicPr/>
            <p:nvPr/>
          </p:nvPicPr>
          <p:blipFill>
            <a:blip r:embed="rId14" cstate="print"/>
            <a:stretch>
              <a:fillRect/>
            </a:stretch>
          </p:blipFill>
          <p:spPr>
            <a:xfrm>
              <a:off x="1219199" y="1973580"/>
              <a:ext cx="304799" cy="292099"/>
            </a:xfrm>
            <a:prstGeom prst="rect">
              <a:avLst/>
            </a:prstGeom>
          </p:spPr>
        </p:pic>
        <p:pic>
          <p:nvPicPr>
            <p:cNvPr id="38" name="object 38"/>
            <p:cNvPicPr/>
            <p:nvPr/>
          </p:nvPicPr>
          <p:blipFill>
            <a:blip r:embed="rId15" cstate="print"/>
            <a:stretch>
              <a:fillRect/>
            </a:stretch>
          </p:blipFill>
          <p:spPr>
            <a:xfrm>
              <a:off x="163191" y="1621392"/>
              <a:ext cx="1031999" cy="1036171"/>
            </a:xfrm>
            <a:prstGeom prst="rect">
              <a:avLst/>
            </a:prstGeom>
          </p:spPr>
        </p:pic>
        <p:sp>
          <p:nvSpPr>
            <p:cNvPr id="39" name="object 39"/>
            <p:cNvSpPr/>
            <p:nvPr/>
          </p:nvSpPr>
          <p:spPr>
            <a:xfrm>
              <a:off x="192891" y="1631642"/>
              <a:ext cx="972819" cy="976630"/>
            </a:xfrm>
            <a:custGeom>
              <a:avLst/>
              <a:gdLst/>
              <a:ahLst/>
              <a:cxnLst/>
              <a:rect l="l" t="t" r="r" b="b"/>
              <a:pathLst>
                <a:path w="972819" h="976630">
                  <a:moveTo>
                    <a:pt x="508277" y="0"/>
                  </a:moveTo>
                  <a:lnTo>
                    <a:pt x="464319" y="0"/>
                  </a:lnTo>
                  <a:lnTo>
                    <a:pt x="420505" y="3963"/>
                  </a:lnTo>
                  <a:lnTo>
                    <a:pt x="377125" y="11889"/>
                  </a:lnTo>
                  <a:lnTo>
                    <a:pt x="334465" y="23779"/>
                  </a:lnTo>
                  <a:lnTo>
                    <a:pt x="292815" y="39631"/>
                  </a:lnTo>
                  <a:lnTo>
                    <a:pt x="252464" y="59447"/>
                  </a:lnTo>
                  <a:lnTo>
                    <a:pt x="213699" y="83227"/>
                  </a:lnTo>
                  <a:lnTo>
                    <a:pt x="176810" y="110969"/>
                  </a:lnTo>
                  <a:lnTo>
                    <a:pt x="142084" y="142674"/>
                  </a:lnTo>
                  <a:lnTo>
                    <a:pt x="110510" y="177544"/>
                  </a:lnTo>
                  <a:lnTo>
                    <a:pt x="82882" y="214587"/>
                  </a:lnTo>
                  <a:lnTo>
                    <a:pt x="59201" y="253513"/>
                  </a:lnTo>
                  <a:lnTo>
                    <a:pt x="39467" y="294032"/>
                  </a:lnTo>
                  <a:lnTo>
                    <a:pt x="23680" y="335855"/>
                  </a:lnTo>
                  <a:lnTo>
                    <a:pt x="11840" y="378691"/>
                  </a:lnTo>
                  <a:lnTo>
                    <a:pt x="3946" y="422252"/>
                  </a:lnTo>
                  <a:lnTo>
                    <a:pt x="0" y="466247"/>
                  </a:lnTo>
                  <a:lnTo>
                    <a:pt x="0" y="510388"/>
                  </a:lnTo>
                  <a:lnTo>
                    <a:pt x="3946" y="554383"/>
                  </a:lnTo>
                  <a:lnTo>
                    <a:pt x="11840" y="597944"/>
                  </a:lnTo>
                  <a:lnTo>
                    <a:pt x="23680" y="640781"/>
                  </a:lnTo>
                  <a:lnTo>
                    <a:pt x="39467" y="682603"/>
                  </a:lnTo>
                  <a:lnTo>
                    <a:pt x="59201" y="723122"/>
                  </a:lnTo>
                  <a:lnTo>
                    <a:pt x="82882" y="762048"/>
                  </a:lnTo>
                  <a:lnTo>
                    <a:pt x="110510" y="799091"/>
                  </a:lnTo>
                  <a:lnTo>
                    <a:pt x="142084" y="833961"/>
                  </a:lnTo>
                  <a:lnTo>
                    <a:pt x="176810" y="865666"/>
                  </a:lnTo>
                  <a:lnTo>
                    <a:pt x="213699" y="893409"/>
                  </a:lnTo>
                  <a:lnTo>
                    <a:pt x="252464" y="917188"/>
                  </a:lnTo>
                  <a:lnTo>
                    <a:pt x="292815" y="937004"/>
                  </a:lnTo>
                  <a:lnTo>
                    <a:pt x="334465" y="952857"/>
                  </a:lnTo>
                  <a:lnTo>
                    <a:pt x="377125" y="964746"/>
                  </a:lnTo>
                  <a:lnTo>
                    <a:pt x="420505" y="972672"/>
                  </a:lnTo>
                  <a:lnTo>
                    <a:pt x="464319" y="976636"/>
                  </a:lnTo>
                  <a:lnTo>
                    <a:pt x="508277" y="976636"/>
                  </a:lnTo>
                  <a:lnTo>
                    <a:pt x="552090" y="972672"/>
                  </a:lnTo>
                  <a:lnTo>
                    <a:pt x="595471" y="964746"/>
                  </a:lnTo>
                  <a:lnTo>
                    <a:pt x="638130" y="952857"/>
                  </a:lnTo>
                  <a:lnTo>
                    <a:pt x="679780" y="937004"/>
                  </a:lnTo>
                  <a:lnTo>
                    <a:pt x="720132" y="917188"/>
                  </a:lnTo>
                  <a:lnTo>
                    <a:pt x="758896" y="893409"/>
                  </a:lnTo>
                  <a:lnTo>
                    <a:pt x="795786" y="865666"/>
                  </a:lnTo>
                  <a:lnTo>
                    <a:pt x="830512" y="833961"/>
                  </a:lnTo>
                  <a:lnTo>
                    <a:pt x="862086" y="799091"/>
                  </a:lnTo>
                  <a:lnTo>
                    <a:pt x="889713" y="762048"/>
                  </a:lnTo>
                  <a:lnTo>
                    <a:pt x="913394" y="723122"/>
                  </a:lnTo>
                  <a:lnTo>
                    <a:pt x="933128" y="682603"/>
                  </a:lnTo>
                  <a:lnTo>
                    <a:pt x="948915" y="640781"/>
                  </a:lnTo>
                  <a:lnTo>
                    <a:pt x="960756" y="597944"/>
                  </a:lnTo>
                  <a:lnTo>
                    <a:pt x="968649" y="554383"/>
                  </a:lnTo>
                  <a:lnTo>
                    <a:pt x="972596" y="510388"/>
                  </a:lnTo>
                  <a:lnTo>
                    <a:pt x="972596" y="466247"/>
                  </a:lnTo>
                  <a:lnTo>
                    <a:pt x="968649" y="422252"/>
                  </a:lnTo>
                  <a:lnTo>
                    <a:pt x="960756" y="378691"/>
                  </a:lnTo>
                  <a:lnTo>
                    <a:pt x="948915" y="335855"/>
                  </a:lnTo>
                  <a:lnTo>
                    <a:pt x="933128" y="294032"/>
                  </a:lnTo>
                  <a:lnTo>
                    <a:pt x="913394" y="253513"/>
                  </a:lnTo>
                  <a:lnTo>
                    <a:pt x="889713" y="214587"/>
                  </a:lnTo>
                  <a:lnTo>
                    <a:pt x="862086" y="177544"/>
                  </a:lnTo>
                  <a:lnTo>
                    <a:pt x="830512" y="142674"/>
                  </a:lnTo>
                  <a:lnTo>
                    <a:pt x="795786" y="110969"/>
                  </a:lnTo>
                  <a:lnTo>
                    <a:pt x="758896" y="83227"/>
                  </a:lnTo>
                  <a:lnTo>
                    <a:pt x="720132" y="59447"/>
                  </a:lnTo>
                  <a:lnTo>
                    <a:pt x="679780" y="39631"/>
                  </a:lnTo>
                  <a:lnTo>
                    <a:pt x="638130" y="23779"/>
                  </a:lnTo>
                  <a:lnTo>
                    <a:pt x="595471" y="11889"/>
                  </a:lnTo>
                  <a:lnTo>
                    <a:pt x="552090" y="3963"/>
                  </a:lnTo>
                  <a:lnTo>
                    <a:pt x="508277" y="0"/>
                  </a:lnTo>
                  <a:close/>
                </a:path>
              </a:pathLst>
            </a:custGeom>
            <a:solidFill>
              <a:srgbClr val="0076BA"/>
            </a:solidFill>
          </p:spPr>
          <p:txBody>
            <a:bodyPr wrap="square" lIns="0" tIns="0" rIns="0" bIns="0" rtlCol="0"/>
            <a:lstStyle/>
            <a:p>
              <a:endParaRPr/>
            </a:p>
          </p:txBody>
        </p:sp>
        <p:pic>
          <p:nvPicPr>
            <p:cNvPr id="40" name="object 40"/>
            <p:cNvPicPr/>
            <p:nvPr/>
          </p:nvPicPr>
          <p:blipFill>
            <a:blip r:embed="rId16" cstate="print"/>
            <a:stretch>
              <a:fillRect/>
            </a:stretch>
          </p:blipFill>
          <p:spPr>
            <a:xfrm>
              <a:off x="330200" y="1935480"/>
              <a:ext cx="723900" cy="355600"/>
            </a:xfrm>
            <a:prstGeom prst="rect">
              <a:avLst/>
            </a:prstGeom>
          </p:spPr>
        </p:pic>
      </p:grpSp>
      <p:sp>
        <p:nvSpPr>
          <p:cNvPr id="41" name="object 41"/>
          <p:cNvSpPr txBox="1"/>
          <p:nvPr/>
        </p:nvSpPr>
        <p:spPr>
          <a:xfrm>
            <a:off x="1707845" y="1901667"/>
            <a:ext cx="3281045" cy="386080"/>
          </a:xfrm>
          <a:prstGeom prst="rect">
            <a:avLst/>
          </a:prstGeom>
        </p:spPr>
        <p:txBody>
          <a:bodyPr vert="horz" wrap="square" lIns="0" tIns="14604" rIns="0" bIns="0" rtlCol="0">
            <a:spAutoFit/>
          </a:bodyPr>
          <a:lstStyle/>
          <a:p>
            <a:pPr marL="12700">
              <a:lnSpc>
                <a:spcPct val="100000"/>
              </a:lnSpc>
              <a:spcBef>
                <a:spcPts val="114"/>
              </a:spcBef>
            </a:pPr>
            <a:r>
              <a:rPr sz="2350" b="1" spc="-50" dirty="0">
                <a:latin typeface="Arial"/>
                <a:cs typeface="Arial"/>
              </a:rPr>
              <a:t>Significantly</a:t>
            </a:r>
            <a:r>
              <a:rPr sz="2350" b="1" spc="-10" dirty="0">
                <a:latin typeface="Arial"/>
                <a:cs typeface="Arial"/>
              </a:rPr>
              <a:t> </a:t>
            </a:r>
            <a:r>
              <a:rPr sz="2350" b="1" spc="-35" dirty="0">
                <a:latin typeface="Arial"/>
                <a:cs typeface="Arial"/>
              </a:rPr>
              <a:t>concerned</a:t>
            </a:r>
            <a:endParaRPr sz="2350">
              <a:latin typeface="Arial"/>
              <a:cs typeface="Arial"/>
            </a:endParaRPr>
          </a:p>
        </p:txBody>
      </p:sp>
      <p:sp>
        <p:nvSpPr>
          <p:cNvPr id="42" name="object 42"/>
          <p:cNvSpPr/>
          <p:nvPr/>
        </p:nvSpPr>
        <p:spPr>
          <a:xfrm>
            <a:off x="5372100" y="1973580"/>
            <a:ext cx="292100" cy="292100"/>
          </a:xfrm>
          <a:custGeom>
            <a:avLst/>
            <a:gdLst/>
            <a:ahLst/>
            <a:cxnLst/>
            <a:rect l="l" t="t" r="r" b="b"/>
            <a:pathLst>
              <a:path w="292100" h="292100">
                <a:moveTo>
                  <a:pt x="292100" y="0"/>
                </a:moveTo>
                <a:lnTo>
                  <a:pt x="0" y="0"/>
                </a:lnTo>
                <a:lnTo>
                  <a:pt x="0" y="292100"/>
                </a:lnTo>
                <a:lnTo>
                  <a:pt x="292100" y="292100"/>
                </a:lnTo>
                <a:lnTo>
                  <a:pt x="292100" y="0"/>
                </a:lnTo>
                <a:close/>
              </a:path>
            </a:pathLst>
          </a:custGeom>
          <a:solidFill>
            <a:srgbClr val="980606"/>
          </a:solidFill>
        </p:spPr>
        <p:txBody>
          <a:bodyPr wrap="square" lIns="0" tIns="0" rIns="0" bIns="0" rtlCol="0"/>
          <a:lstStyle/>
          <a:p>
            <a:endParaRPr/>
          </a:p>
        </p:txBody>
      </p:sp>
      <p:sp>
        <p:nvSpPr>
          <p:cNvPr id="43" name="object 43"/>
          <p:cNvSpPr txBox="1"/>
          <p:nvPr/>
        </p:nvSpPr>
        <p:spPr>
          <a:xfrm>
            <a:off x="5893727" y="1901667"/>
            <a:ext cx="2596515" cy="386080"/>
          </a:xfrm>
          <a:prstGeom prst="rect">
            <a:avLst/>
          </a:prstGeom>
        </p:spPr>
        <p:txBody>
          <a:bodyPr vert="horz" wrap="square" lIns="0" tIns="14604" rIns="0" bIns="0" rtlCol="0">
            <a:spAutoFit/>
          </a:bodyPr>
          <a:lstStyle/>
          <a:p>
            <a:pPr marL="12700">
              <a:lnSpc>
                <a:spcPct val="100000"/>
              </a:lnSpc>
              <a:spcBef>
                <a:spcPts val="114"/>
              </a:spcBef>
            </a:pPr>
            <a:r>
              <a:rPr sz="2350" b="1" spc="-10" dirty="0">
                <a:latin typeface="Arial"/>
                <a:cs typeface="Arial"/>
              </a:rPr>
              <a:t>Maximum</a:t>
            </a:r>
            <a:r>
              <a:rPr sz="2350" b="1" dirty="0">
                <a:latin typeface="Arial"/>
                <a:cs typeface="Arial"/>
              </a:rPr>
              <a:t> </a:t>
            </a:r>
            <a:r>
              <a:rPr sz="2350" b="1" spc="-60" dirty="0">
                <a:latin typeface="Arial"/>
                <a:cs typeface="Arial"/>
              </a:rPr>
              <a:t>concern</a:t>
            </a:r>
            <a:endParaRPr sz="2350">
              <a:latin typeface="Arial"/>
              <a:cs typeface="Arial"/>
            </a:endParaRPr>
          </a:p>
        </p:txBody>
      </p:sp>
      <p:sp>
        <p:nvSpPr>
          <p:cNvPr id="44" name="object 44"/>
          <p:cNvSpPr txBox="1"/>
          <p:nvPr/>
        </p:nvSpPr>
        <p:spPr>
          <a:xfrm>
            <a:off x="644371" y="497385"/>
            <a:ext cx="7940040" cy="827405"/>
          </a:xfrm>
          <a:prstGeom prst="rect">
            <a:avLst/>
          </a:prstGeom>
        </p:spPr>
        <p:txBody>
          <a:bodyPr vert="horz" wrap="square" lIns="0" tIns="6350" rIns="0" bIns="0" rtlCol="0">
            <a:spAutoFit/>
          </a:bodyPr>
          <a:lstStyle/>
          <a:p>
            <a:pPr marL="12700" marR="8890">
              <a:lnSpc>
                <a:spcPct val="101899"/>
              </a:lnSpc>
              <a:spcBef>
                <a:spcPts val="50"/>
              </a:spcBef>
            </a:pPr>
            <a:r>
              <a:rPr sz="2600" b="1" spc="-100" dirty="0">
                <a:latin typeface="Arial"/>
                <a:cs typeface="Arial"/>
              </a:rPr>
              <a:t>Rate</a:t>
            </a:r>
            <a:r>
              <a:rPr sz="2600" b="1" spc="-215" dirty="0">
                <a:latin typeface="Arial"/>
                <a:cs typeface="Arial"/>
              </a:rPr>
              <a:t> </a:t>
            </a:r>
            <a:r>
              <a:rPr sz="2600" b="1" spc="-114" dirty="0">
                <a:latin typeface="Arial"/>
                <a:cs typeface="Arial"/>
              </a:rPr>
              <a:t>your</a:t>
            </a:r>
            <a:r>
              <a:rPr sz="2600" b="1" spc="-215" dirty="0">
                <a:latin typeface="Arial"/>
                <a:cs typeface="Arial"/>
              </a:rPr>
              <a:t> </a:t>
            </a:r>
            <a:r>
              <a:rPr sz="2600" b="1" spc="-110" dirty="0">
                <a:latin typeface="Arial"/>
                <a:cs typeface="Arial"/>
              </a:rPr>
              <a:t>level</a:t>
            </a:r>
            <a:r>
              <a:rPr sz="2600" b="1" spc="-215" dirty="0">
                <a:latin typeface="Arial"/>
                <a:cs typeface="Arial"/>
              </a:rPr>
              <a:t> </a:t>
            </a:r>
            <a:r>
              <a:rPr sz="2600" b="1" spc="-20" dirty="0">
                <a:latin typeface="Arial"/>
                <a:cs typeface="Arial"/>
              </a:rPr>
              <a:t>of</a:t>
            </a:r>
            <a:r>
              <a:rPr sz="2600" b="1" spc="-210" dirty="0">
                <a:latin typeface="Arial"/>
                <a:cs typeface="Arial"/>
              </a:rPr>
              <a:t> </a:t>
            </a:r>
            <a:r>
              <a:rPr sz="2600" b="1" spc="-175" dirty="0">
                <a:latin typeface="Arial"/>
                <a:cs typeface="Arial"/>
              </a:rPr>
              <a:t>concern</a:t>
            </a:r>
            <a:r>
              <a:rPr sz="2600" b="1" spc="-215" dirty="0">
                <a:latin typeface="Arial"/>
                <a:cs typeface="Arial"/>
              </a:rPr>
              <a:t> </a:t>
            </a:r>
            <a:r>
              <a:rPr sz="2600" b="1" spc="-120" dirty="0">
                <a:latin typeface="Arial"/>
                <a:cs typeface="Arial"/>
              </a:rPr>
              <a:t>regarding</a:t>
            </a:r>
            <a:r>
              <a:rPr sz="2600" b="1" spc="-215" dirty="0">
                <a:latin typeface="Arial"/>
                <a:cs typeface="Arial"/>
              </a:rPr>
              <a:t> </a:t>
            </a:r>
            <a:r>
              <a:rPr sz="2600" b="1" spc="-75" dirty="0">
                <a:latin typeface="Arial"/>
                <a:cs typeface="Arial"/>
              </a:rPr>
              <a:t>how</a:t>
            </a:r>
            <a:r>
              <a:rPr sz="2600" b="1" spc="-215" dirty="0">
                <a:latin typeface="Arial"/>
                <a:cs typeface="Arial"/>
              </a:rPr>
              <a:t> </a:t>
            </a:r>
            <a:r>
              <a:rPr sz="2600" b="1" spc="-40" dirty="0">
                <a:latin typeface="Arial"/>
                <a:cs typeface="Arial"/>
              </a:rPr>
              <a:t>the</a:t>
            </a:r>
            <a:r>
              <a:rPr sz="2600" b="1" spc="-210" dirty="0">
                <a:latin typeface="Arial"/>
                <a:cs typeface="Arial"/>
              </a:rPr>
              <a:t> </a:t>
            </a:r>
            <a:r>
              <a:rPr sz="2600" b="1" spc="-85" dirty="0">
                <a:latin typeface="Arial"/>
                <a:cs typeface="Arial"/>
              </a:rPr>
              <a:t>COVID-19 </a:t>
            </a:r>
            <a:r>
              <a:rPr sz="2600" b="1" spc="-710" dirty="0">
                <a:latin typeface="Arial"/>
                <a:cs typeface="Arial"/>
              </a:rPr>
              <a:t> </a:t>
            </a:r>
            <a:r>
              <a:rPr sz="2600" b="1" spc="-235" dirty="0">
                <a:latin typeface="Arial"/>
                <a:cs typeface="Arial"/>
              </a:rPr>
              <a:t>crisis</a:t>
            </a:r>
            <a:r>
              <a:rPr sz="2600" b="1" spc="-215" dirty="0">
                <a:latin typeface="Arial"/>
                <a:cs typeface="Arial"/>
              </a:rPr>
              <a:t> </a:t>
            </a:r>
            <a:r>
              <a:rPr sz="2600" b="1" spc="-100" dirty="0">
                <a:latin typeface="Arial"/>
                <a:cs typeface="Arial"/>
              </a:rPr>
              <a:t>will</a:t>
            </a:r>
            <a:r>
              <a:rPr sz="2600" b="1" spc="-215" dirty="0">
                <a:latin typeface="Arial"/>
                <a:cs typeface="Arial"/>
              </a:rPr>
              <a:t> </a:t>
            </a:r>
            <a:r>
              <a:rPr sz="2600" b="1" spc="-155" dirty="0">
                <a:latin typeface="Arial"/>
                <a:cs typeface="Arial"/>
              </a:rPr>
              <a:t>continue</a:t>
            </a:r>
            <a:r>
              <a:rPr sz="2600" b="1" spc="-215" dirty="0">
                <a:latin typeface="Arial"/>
                <a:cs typeface="Arial"/>
              </a:rPr>
              <a:t> </a:t>
            </a:r>
            <a:r>
              <a:rPr sz="2600" b="1" spc="30" dirty="0">
                <a:latin typeface="Arial"/>
                <a:cs typeface="Arial"/>
              </a:rPr>
              <a:t>to</a:t>
            </a:r>
            <a:r>
              <a:rPr sz="2600" b="1" spc="-215" dirty="0">
                <a:latin typeface="Arial"/>
                <a:cs typeface="Arial"/>
              </a:rPr>
              <a:t> </a:t>
            </a:r>
            <a:r>
              <a:rPr sz="2600" b="1" spc="-130" dirty="0">
                <a:latin typeface="Arial"/>
                <a:cs typeface="Arial"/>
              </a:rPr>
              <a:t>impact</a:t>
            </a:r>
            <a:r>
              <a:rPr sz="2600" b="1" spc="-215" dirty="0">
                <a:latin typeface="Arial"/>
                <a:cs typeface="Arial"/>
              </a:rPr>
              <a:t> </a:t>
            </a:r>
            <a:r>
              <a:rPr sz="2600" b="1" spc="-165" dirty="0">
                <a:latin typeface="Arial"/>
                <a:cs typeface="Arial"/>
              </a:rPr>
              <a:t>your:</a:t>
            </a:r>
            <a:endParaRPr sz="2600">
              <a:latin typeface="Arial"/>
              <a:cs typeface="Arial"/>
            </a:endParaRPr>
          </a:p>
        </p:txBody>
      </p:sp>
      <p:grpSp>
        <p:nvGrpSpPr>
          <p:cNvPr id="45" name="object 45"/>
          <p:cNvGrpSpPr/>
          <p:nvPr/>
        </p:nvGrpSpPr>
        <p:grpSpPr>
          <a:xfrm>
            <a:off x="7693558" y="3488775"/>
            <a:ext cx="1032510" cy="1036319"/>
            <a:chOff x="7693558" y="3488775"/>
            <a:chExt cx="1032510" cy="1036319"/>
          </a:xfrm>
        </p:grpSpPr>
        <p:pic>
          <p:nvPicPr>
            <p:cNvPr id="46" name="object 46"/>
            <p:cNvPicPr/>
            <p:nvPr/>
          </p:nvPicPr>
          <p:blipFill>
            <a:blip r:embed="rId15" cstate="print"/>
            <a:stretch>
              <a:fillRect/>
            </a:stretch>
          </p:blipFill>
          <p:spPr>
            <a:xfrm>
              <a:off x="7693558" y="3488775"/>
              <a:ext cx="1031999" cy="1036171"/>
            </a:xfrm>
            <a:prstGeom prst="rect">
              <a:avLst/>
            </a:prstGeom>
          </p:spPr>
        </p:pic>
        <p:pic>
          <p:nvPicPr>
            <p:cNvPr id="47" name="object 47"/>
            <p:cNvPicPr/>
            <p:nvPr/>
          </p:nvPicPr>
          <p:blipFill>
            <a:blip r:embed="rId17" cstate="print"/>
            <a:stretch>
              <a:fillRect/>
            </a:stretch>
          </p:blipFill>
          <p:spPr>
            <a:xfrm>
              <a:off x="7723264" y="3499025"/>
              <a:ext cx="972588" cy="976648"/>
            </a:xfrm>
            <a:prstGeom prst="rect">
              <a:avLst/>
            </a:prstGeom>
          </p:spPr>
        </p:pic>
        <p:pic>
          <p:nvPicPr>
            <p:cNvPr id="48" name="object 48"/>
            <p:cNvPicPr/>
            <p:nvPr/>
          </p:nvPicPr>
          <p:blipFill>
            <a:blip r:embed="rId18" cstate="print"/>
            <a:stretch>
              <a:fillRect/>
            </a:stretch>
          </p:blipFill>
          <p:spPr>
            <a:xfrm>
              <a:off x="7886699" y="3827780"/>
              <a:ext cx="673100" cy="304800"/>
            </a:xfrm>
            <a:prstGeom prst="rect">
              <a:avLst/>
            </a:prstGeom>
          </p:spPr>
        </p:pic>
      </p:grpSp>
      <p:sp>
        <p:nvSpPr>
          <p:cNvPr id="49" name="object 49"/>
          <p:cNvSpPr txBox="1"/>
          <p:nvPr/>
        </p:nvSpPr>
        <p:spPr>
          <a:xfrm>
            <a:off x="7881315" y="3765091"/>
            <a:ext cx="656590" cy="388620"/>
          </a:xfrm>
          <a:prstGeom prst="rect">
            <a:avLst/>
          </a:prstGeom>
        </p:spPr>
        <p:txBody>
          <a:bodyPr vert="horz" wrap="square" lIns="0" tIns="16510" rIns="0" bIns="0" rtlCol="0">
            <a:spAutoFit/>
          </a:bodyPr>
          <a:lstStyle/>
          <a:p>
            <a:pPr marL="12700">
              <a:lnSpc>
                <a:spcPct val="100000"/>
              </a:lnSpc>
              <a:spcBef>
                <a:spcPts val="130"/>
              </a:spcBef>
            </a:pPr>
            <a:r>
              <a:rPr sz="2350" b="1" spc="85" dirty="0">
                <a:solidFill>
                  <a:srgbClr val="FFFFFF"/>
                </a:solidFill>
                <a:latin typeface="Arial"/>
                <a:cs typeface="Arial"/>
              </a:rPr>
              <a:t>78%</a:t>
            </a:r>
            <a:endParaRPr sz="2350">
              <a:latin typeface="Arial"/>
              <a:cs typeface="Arial"/>
            </a:endParaRPr>
          </a:p>
        </p:txBody>
      </p:sp>
      <p:grpSp>
        <p:nvGrpSpPr>
          <p:cNvPr id="50" name="object 50"/>
          <p:cNvGrpSpPr/>
          <p:nvPr/>
        </p:nvGrpSpPr>
        <p:grpSpPr>
          <a:xfrm>
            <a:off x="6222238" y="5642469"/>
            <a:ext cx="1032510" cy="1036319"/>
            <a:chOff x="6222238" y="5642469"/>
            <a:chExt cx="1032510" cy="1036319"/>
          </a:xfrm>
        </p:grpSpPr>
        <p:pic>
          <p:nvPicPr>
            <p:cNvPr id="51" name="object 51"/>
            <p:cNvPicPr/>
            <p:nvPr/>
          </p:nvPicPr>
          <p:blipFill>
            <a:blip r:embed="rId15" cstate="print"/>
            <a:stretch>
              <a:fillRect/>
            </a:stretch>
          </p:blipFill>
          <p:spPr>
            <a:xfrm>
              <a:off x="6222238" y="5642469"/>
              <a:ext cx="1031999" cy="1036171"/>
            </a:xfrm>
            <a:prstGeom prst="rect">
              <a:avLst/>
            </a:prstGeom>
          </p:spPr>
        </p:pic>
        <p:pic>
          <p:nvPicPr>
            <p:cNvPr id="52" name="object 52"/>
            <p:cNvPicPr/>
            <p:nvPr/>
          </p:nvPicPr>
          <p:blipFill>
            <a:blip r:embed="rId19" cstate="print"/>
            <a:stretch>
              <a:fillRect/>
            </a:stretch>
          </p:blipFill>
          <p:spPr>
            <a:xfrm>
              <a:off x="6251944" y="5652716"/>
              <a:ext cx="972601" cy="976647"/>
            </a:xfrm>
            <a:prstGeom prst="rect">
              <a:avLst/>
            </a:prstGeom>
          </p:spPr>
        </p:pic>
        <p:pic>
          <p:nvPicPr>
            <p:cNvPr id="53" name="object 53"/>
            <p:cNvPicPr/>
            <p:nvPr/>
          </p:nvPicPr>
          <p:blipFill>
            <a:blip r:embed="rId20" cstate="print"/>
            <a:stretch>
              <a:fillRect/>
            </a:stretch>
          </p:blipFill>
          <p:spPr>
            <a:xfrm>
              <a:off x="6413500" y="5986780"/>
              <a:ext cx="685800" cy="304800"/>
            </a:xfrm>
            <a:prstGeom prst="rect">
              <a:avLst/>
            </a:prstGeom>
          </p:spPr>
        </p:pic>
      </p:grpSp>
      <p:sp>
        <p:nvSpPr>
          <p:cNvPr id="54" name="object 54"/>
          <p:cNvSpPr txBox="1"/>
          <p:nvPr/>
        </p:nvSpPr>
        <p:spPr>
          <a:xfrm>
            <a:off x="6409994" y="5918785"/>
            <a:ext cx="656590" cy="388620"/>
          </a:xfrm>
          <a:prstGeom prst="rect">
            <a:avLst/>
          </a:prstGeom>
        </p:spPr>
        <p:txBody>
          <a:bodyPr vert="horz" wrap="square" lIns="0" tIns="16510" rIns="0" bIns="0" rtlCol="0">
            <a:spAutoFit/>
          </a:bodyPr>
          <a:lstStyle/>
          <a:p>
            <a:pPr marL="12700">
              <a:lnSpc>
                <a:spcPct val="100000"/>
              </a:lnSpc>
              <a:spcBef>
                <a:spcPts val="130"/>
              </a:spcBef>
            </a:pPr>
            <a:r>
              <a:rPr sz="2350" b="1" spc="85" dirty="0">
                <a:solidFill>
                  <a:srgbClr val="FFFFFF"/>
                </a:solidFill>
                <a:latin typeface="Arial"/>
                <a:cs typeface="Arial"/>
              </a:rPr>
              <a:t>56%</a:t>
            </a:r>
            <a:endParaRPr sz="2350">
              <a:latin typeface="Arial"/>
              <a:cs typeface="Arial"/>
            </a:endParaRPr>
          </a:p>
        </p:txBody>
      </p:sp>
      <p:grpSp>
        <p:nvGrpSpPr>
          <p:cNvPr id="55" name="object 55"/>
          <p:cNvGrpSpPr/>
          <p:nvPr/>
        </p:nvGrpSpPr>
        <p:grpSpPr>
          <a:xfrm>
            <a:off x="6776440" y="4633667"/>
            <a:ext cx="1032510" cy="1036319"/>
            <a:chOff x="6776440" y="4633667"/>
            <a:chExt cx="1032510" cy="1036319"/>
          </a:xfrm>
        </p:grpSpPr>
        <p:pic>
          <p:nvPicPr>
            <p:cNvPr id="56" name="object 56"/>
            <p:cNvPicPr/>
            <p:nvPr/>
          </p:nvPicPr>
          <p:blipFill>
            <a:blip r:embed="rId15" cstate="print"/>
            <a:stretch>
              <a:fillRect/>
            </a:stretch>
          </p:blipFill>
          <p:spPr>
            <a:xfrm>
              <a:off x="6776440" y="4633667"/>
              <a:ext cx="1031999" cy="1036171"/>
            </a:xfrm>
            <a:prstGeom prst="rect">
              <a:avLst/>
            </a:prstGeom>
          </p:spPr>
        </p:pic>
        <p:pic>
          <p:nvPicPr>
            <p:cNvPr id="57" name="object 57"/>
            <p:cNvPicPr/>
            <p:nvPr/>
          </p:nvPicPr>
          <p:blipFill>
            <a:blip r:embed="rId21" cstate="print"/>
            <a:stretch>
              <a:fillRect/>
            </a:stretch>
          </p:blipFill>
          <p:spPr>
            <a:xfrm>
              <a:off x="6806147" y="4643917"/>
              <a:ext cx="972592" cy="976636"/>
            </a:xfrm>
            <a:prstGeom prst="rect">
              <a:avLst/>
            </a:prstGeom>
          </p:spPr>
        </p:pic>
        <p:pic>
          <p:nvPicPr>
            <p:cNvPr id="58" name="object 58"/>
            <p:cNvPicPr/>
            <p:nvPr/>
          </p:nvPicPr>
          <p:blipFill>
            <a:blip r:embed="rId22" cstate="print"/>
            <a:stretch>
              <a:fillRect/>
            </a:stretch>
          </p:blipFill>
          <p:spPr>
            <a:xfrm>
              <a:off x="6972300" y="4970780"/>
              <a:ext cx="673100" cy="304800"/>
            </a:xfrm>
            <a:prstGeom prst="rect">
              <a:avLst/>
            </a:prstGeom>
          </p:spPr>
        </p:pic>
      </p:grpSp>
      <p:sp>
        <p:nvSpPr>
          <p:cNvPr id="59" name="object 59"/>
          <p:cNvSpPr txBox="1"/>
          <p:nvPr/>
        </p:nvSpPr>
        <p:spPr>
          <a:xfrm>
            <a:off x="6964197" y="4909984"/>
            <a:ext cx="656590" cy="388620"/>
          </a:xfrm>
          <a:prstGeom prst="rect">
            <a:avLst/>
          </a:prstGeom>
        </p:spPr>
        <p:txBody>
          <a:bodyPr vert="horz" wrap="square" lIns="0" tIns="16510" rIns="0" bIns="0" rtlCol="0">
            <a:spAutoFit/>
          </a:bodyPr>
          <a:lstStyle/>
          <a:p>
            <a:pPr marL="12700">
              <a:lnSpc>
                <a:spcPct val="100000"/>
              </a:lnSpc>
              <a:spcBef>
                <a:spcPts val="130"/>
              </a:spcBef>
            </a:pPr>
            <a:r>
              <a:rPr sz="2350" b="1" spc="85" dirty="0">
                <a:solidFill>
                  <a:srgbClr val="FFFFFF"/>
                </a:solidFill>
                <a:latin typeface="Arial"/>
                <a:cs typeface="Arial"/>
              </a:rPr>
              <a:t>62%</a:t>
            </a:r>
            <a:endParaRPr sz="2350">
              <a:latin typeface="Arial"/>
              <a:cs typeface="Arial"/>
            </a:endParaRPr>
          </a:p>
        </p:txBody>
      </p:sp>
      <p:grpSp>
        <p:nvGrpSpPr>
          <p:cNvPr id="60" name="object 60"/>
          <p:cNvGrpSpPr/>
          <p:nvPr/>
        </p:nvGrpSpPr>
        <p:grpSpPr>
          <a:xfrm>
            <a:off x="8497074" y="2343895"/>
            <a:ext cx="1032510" cy="1036319"/>
            <a:chOff x="8497074" y="2343895"/>
            <a:chExt cx="1032510" cy="1036319"/>
          </a:xfrm>
        </p:grpSpPr>
        <p:pic>
          <p:nvPicPr>
            <p:cNvPr id="61" name="object 61"/>
            <p:cNvPicPr/>
            <p:nvPr/>
          </p:nvPicPr>
          <p:blipFill>
            <a:blip r:embed="rId15" cstate="print"/>
            <a:stretch>
              <a:fillRect/>
            </a:stretch>
          </p:blipFill>
          <p:spPr>
            <a:xfrm>
              <a:off x="8497074" y="2343895"/>
              <a:ext cx="1031999" cy="1036171"/>
            </a:xfrm>
            <a:prstGeom prst="rect">
              <a:avLst/>
            </a:prstGeom>
          </p:spPr>
        </p:pic>
        <p:pic>
          <p:nvPicPr>
            <p:cNvPr id="62" name="object 62"/>
            <p:cNvPicPr/>
            <p:nvPr/>
          </p:nvPicPr>
          <p:blipFill>
            <a:blip r:embed="rId23" cstate="print"/>
            <a:stretch>
              <a:fillRect/>
            </a:stretch>
          </p:blipFill>
          <p:spPr>
            <a:xfrm>
              <a:off x="8526768" y="2354145"/>
              <a:ext cx="972601" cy="976636"/>
            </a:xfrm>
            <a:prstGeom prst="rect">
              <a:avLst/>
            </a:prstGeom>
          </p:spPr>
        </p:pic>
        <p:pic>
          <p:nvPicPr>
            <p:cNvPr id="63" name="object 63"/>
            <p:cNvPicPr/>
            <p:nvPr/>
          </p:nvPicPr>
          <p:blipFill>
            <a:blip r:embed="rId24" cstate="print"/>
            <a:stretch>
              <a:fillRect/>
            </a:stretch>
          </p:blipFill>
          <p:spPr>
            <a:xfrm>
              <a:off x="8686799" y="2684780"/>
              <a:ext cx="685800" cy="304800"/>
            </a:xfrm>
            <a:prstGeom prst="rect">
              <a:avLst/>
            </a:prstGeom>
          </p:spPr>
        </p:pic>
      </p:grpSp>
      <p:sp>
        <p:nvSpPr>
          <p:cNvPr id="64" name="object 64"/>
          <p:cNvSpPr txBox="1"/>
          <p:nvPr/>
        </p:nvSpPr>
        <p:spPr>
          <a:xfrm>
            <a:off x="8684831" y="2620212"/>
            <a:ext cx="656590" cy="388620"/>
          </a:xfrm>
          <a:prstGeom prst="rect">
            <a:avLst/>
          </a:prstGeom>
        </p:spPr>
        <p:txBody>
          <a:bodyPr vert="horz" wrap="square" lIns="0" tIns="16510" rIns="0" bIns="0" rtlCol="0">
            <a:spAutoFit/>
          </a:bodyPr>
          <a:lstStyle/>
          <a:p>
            <a:pPr marL="12700">
              <a:lnSpc>
                <a:spcPct val="100000"/>
              </a:lnSpc>
              <a:spcBef>
                <a:spcPts val="130"/>
              </a:spcBef>
            </a:pPr>
            <a:r>
              <a:rPr sz="2350" b="1" spc="85" dirty="0">
                <a:solidFill>
                  <a:srgbClr val="FFFFFF"/>
                </a:solidFill>
                <a:latin typeface="Arial"/>
                <a:cs typeface="Arial"/>
              </a:rPr>
              <a:t>88%</a:t>
            </a:r>
            <a:endParaRPr sz="2350">
              <a:latin typeface="Arial"/>
              <a:cs typeface="Arial"/>
            </a:endParaRPr>
          </a:p>
        </p:txBody>
      </p:sp>
      <p:sp>
        <p:nvSpPr>
          <p:cNvPr id="65" name="object 65"/>
          <p:cNvSpPr txBox="1">
            <a:spLocks noGrp="1"/>
          </p:cNvSpPr>
          <p:nvPr>
            <p:ph type="title"/>
          </p:nvPr>
        </p:nvSpPr>
        <p:spPr>
          <a:xfrm>
            <a:off x="320673" y="1836608"/>
            <a:ext cx="717550" cy="494030"/>
          </a:xfrm>
          <a:prstGeom prst="rect">
            <a:avLst/>
          </a:prstGeom>
        </p:spPr>
        <p:txBody>
          <a:bodyPr vert="horz" wrap="square" lIns="0" tIns="15240" rIns="0" bIns="0" rtlCol="0">
            <a:spAutoFit/>
          </a:bodyPr>
          <a:lstStyle/>
          <a:p>
            <a:pPr marL="12700">
              <a:lnSpc>
                <a:spcPct val="100000"/>
              </a:lnSpc>
              <a:spcBef>
                <a:spcPts val="120"/>
              </a:spcBef>
            </a:pPr>
            <a:r>
              <a:rPr sz="3050" spc="114" dirty="0">
                <a:solidFill>
                  <a:srgbClr val="FFFFFF"/>
                </a:solidFill>
              </a:rPr>
              <a:t>140</a:t>
            </a:r>
            <a:endParaRPr sz="305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65846" y="410270"/>
            <a:ext cx="8901430" cy="1188085"/>
          </a:xfrm>
          <a:custGeom>
            <a:avLst/>
            <a:gdLst/>
            <a:ahLst/>
            <a:cxnLst/>
            <a:rect l="l" t="t" r="r" b="b"/>
            <a:pathLst>
              <a:path w="8901430" h="1188085">
                <a:moveTo>
                  <a:pt x="0" y="1187949"/>
                </a:moveTo>
                <a:lnTo>
                  <a:pt x="8901113" y="1187949"/>
                </a:lnTo>
                <a:lnTo>
                  <a:pt x="8901113" y="0"/>
                </a:lnTo>
                <a:lnTo>
                  <a:pt x="0" y="0"/>
                </a:lnTo>
                <a:lnTo>
                  <a:pt x="0" y="1187949"/>
                </a:lnTo>
                <a:close/>
              </a:path>
            </a:pathLst>
          </a:custGeom>
          <a:solidFill>
            <a:srgbClr val="EDB009"/>
          </a:solidFill>
        </p:spPr>
        <p:txBody>
          <a:bodyPr wrap="square" lIns="0" tIns="0" rIns="0" bIns="0" rtlCol="0"/>
          <a:lstStyle/>
          <a:p>
            <a:endParaRPr/>
          </a:p>
        </p:txBody>
      </p:sp>
      <p:sp>
        <p:nvSpPr>
          <p:cNvPr id="3" name="object 3"/>
          <p:cNvSpPr txBox="1">
            <a:spLocks noGrp="1"/>
          </p:cNvSpPr>
          <p:nvPr>
            <p:ph type="title"/>
          </p:nvPr>
        </p:nvSpPr>
        <p:spPr>
          <a:xfrm>
            <a:off x="1320266" y="421573"/>
            <a:ext cx="8013700" cy="1122045"/>
          </a:xfrm>
          <a:prstGeom prst="rect">
            <a:avLst/>
          </a:prstGeom>
        </p:spPr>
        <p:txBody>
          <a:bodyPr vert="horz" wrap="square" lIns="0" tIns="71755" rIns="0" bIns="0" rtlCol="0">
            <a:spAutoFit/>
          </a:bodyPr>
          <a:lstStyle/>
          <a:p>
            <a:pPr marL="12700" marR="5080">
              <a:lnSpc>
                <a:spcPts val="4120"/>
              </a:lnSpc>
              <a:spcBef>
                <a:spcPts val="565"/>
              </a:spcBef>
            </a:pPr>
            <a:r>
              <a:rPr sz="3750" spc="40" dirty="0">
                <a:solidFill>
                  <a:srgbClr val="175779"/>
                </a:solidFill>
              </a:rPr>
              <a:t>Wh</a:t>
            </a:r>
            <a:r>
              <a:rPr sz="3750" spc="-10" dirty="0">
                <a:solidFill>
                  <a:srgbClr val="175779"/>
                </a:solidFill>
              </a:rPr>
              <a:t>a</a:t>
            </a:r>
            <a:r>
              <a:rPr sz="3750" spc="25" dirty="0">
                <a:solidFill>
                  <a:srgbClr val="175779"/>
                </a:solidFill>
              </a:rPr>
              <a:t>t</a:t>
            </a:r>
            <a:r>
              <a:rPr sz="3750" spc="-105" dirty="0">
                <a:solidFill>
                  <a:srgbClr val="175779"/>
                </a:solidFill>
              </a:rPr>
              <a:t> </a:t>
            </a:r>
            <a:r>
              <a:rPr sz="3750" spc="-215" dirty="0">
                <a:solidFill>
                  <a:srgbClr val="175779"/>
                </a:solidFill>
              </a:rPr>
              <a:t>Business</a:t>
            </a:r>
            <a:r>
              <a:rPr sz="3750" spc="-105" dirty="0">
                <a:solidFill>
                  <a:srgbClr val="175779"/>
                </a:solidFill>
              </a:rPr>
              <a:t> </a:t>
            </a:r>
            <a:r>
              <a:rPr sz="3750" spc="-445" dirty="0">
                <a:solidFill>
                  <a:srgbClr val="175779"/>
                </a:solidFill>
              </a:rPr>
              <a:t>L</a:t>
            </a:r>
            <a:r>
              <a:rPr sz="3750" spc="45" dirty="0">
                <a:solidFill>
                  <a:srgbClr val="175779"/>
                </a:solidFill>
              </a:rPr>
              <a:t>e</a:t>
            </a:r>
            <a:r>
              <a:rPr sz="3750" spc="-75" dirty="0">
                <a:solidFill>
                  <a:srgbClr val="175779"/>
                </a:solidFill>
              </a:rPr>
              <a:t>aders</a:t>
            </a:r>
            <a:r>
              <a:rPr sz="3750" spc="-175" dirty="0">
                <a:solidFill>
                  <a:srgbClr val="175779"/>
                </a:solidFill>
              </a:rPr>
              <a:t> </a:t>
            </a:r>
            <a:r>
              <a:rPr sz="3750" spc="-100" dirty="0">
                <a:solidFill>
                  <a:srgbClr val="175779"/>
                </a:solidFill>
              </a:rPr>
              <a:t>A</a:t>
            </a:r>
            <a:r>
              <a:rPr sz="3750" spc="-125" dirty="0">
                <a:solidFill>
                  <a:srgbClr val="175779"/>
                </a:solidFill>
              </a:rPr>
              <a:t>r</a:t>
            </a:r>
            <a:r>
              <a:rPr sz="3750" spc="70" dirty="0">
                <a:solidFill>
                  <a:srgbClr val="175779"/>
                </a:solidFill>
              </a:rPr>
              <a:t>e</a:t>
            </a:r>
            <a:r>
              <a:rPr sz="3750" spc="-105" dirty="0">
                <a:solidFill>
                  <a:srgbClr val="175779"/>
                </a:solidFill>
              </a:rPr>
              <a:t> </a:t>
            </a:r>
            <a:r>
              <a:rPr sz="3750" spc="20" dirty="0">
                <a:solidFill>
                  <a:srgbClr val="175779"/>
                </a:solidFill>
              </a:rPr>
              <a:t>Doing</a:t>
            </a:r>
            <a:r>
              <a:rPr sz="3750" spc="-105" dirty="0">
                <a:solidFill>
                  <a:srgbClr val="175779"/>
                </a:solidFill>
              </a:rPr>
              <a:t> </a:t>
            </a:r>
            <a:r>
              <a:rPr sz="3750" spc="10" dirty="0">
                <a:solidFill>
                  <a:srgbClr val="175779"/>
                </a:solidFill>
              </a:rPr>
              <a:t>to  </a:t>
            </a:r>
            <a:r>
              <a:rPr sz="3750" spc="-120" dirty="0">
                <a:solidFill>
                  <a:srgbClr val="175779"/>
                </a:solidFill>
              </a:rPr>
              <a:t>Survive</a:t>
            </a:r>
            <a:r>
              <a:rPr sz="3750" spc="-110" dirty="0">
                <a:solidFill>
                  <a:srgbClr val="175779"/>
                </a:solidFill>
              </a:rPr>
              <a:t> </a:t>
            </a:r>
            <a:r>
              <a:rPr sz="3750" spc="-55" dirty="0">
                <a:solidFill>
                  <a:srgbClr val="175779"/>
                </a:solidFill>
              </a:rPr>
              <a:t>until</a:t>
            </a:r>
            <a:r>
              <a:rPr sz="3750" spc="-105" dirty="0">
                <a:solidFill>
                  <a:srgbClr val="175779"/>
                </a:solidFill>
              </a:rPr>
              <a:t> </a:t>
            </a:r>
            <a:r>
              <a:rPr sz="3750" spc="204" dirty="0">
                <a:solidFill>
                  <a:srgbClr val="175779"/>
                </a:solidFill>
              </a:rPr>
              <a:t>2022</a:t>
            </a:r>
            <a:endParaRPr sz="3750"/>
          </a:p>
        </p:txBody>
      </p:sp>
      <p:sp>
        <p:nvSpPr>
          <p:cNvPr id="4" name="object 4"/>
          <p:cNvSpPr txBox="1"/>
          <p:nvPr/>
        </p:nvSpPr>
        <p:spPr>
          <a:xfrm>
            <a:off x="1219370" y="2246488"/>
            <a:ext cx="7298055" cy="3635375"/>
          </a:xfrm>
          <a:prstGeom prst="rect">
            <a:avLst/>
          </a:prstGeom>
        </p:spPr>
        <p:txBody>
          <a:bodyPr vert="horz" wrap="square" lIns="0" tIns="12065" rIns="0" bIns="0" rtlCol="0">
            <a:spAutoFit/>
          </a:bodyPr>
          <a:lstStyle/>
          <a:p>
            <a:pPr marL="12700" marR="5080">
              <a:lnSpc>
                <a:spcPct val="114199"/>
              </a:lnSpc>
              <a:spcBef>
                <a:spcPts val="95"/>
              </a:spcBef>
            </a:pPr>
            <a:r>
              <a:rPr sz="4150" b="1" spc="-204" dirty="0">
                <a:latin typeface="Arial"/>
                <a:cs typeface="Arial"/>
              </a:rPr>
              <a:t>Movin</a:t>
            </a:r>
            <a:r>
              <a:rPr sz="4150" b="1" spc="5" dirty="0">
                <a:latin typeface="Arial"/>
                <a:cs typeface="Arial"/>
              </a:rPr>
              <a:t>g</a:t>
            </a:r>
            <a:r>
              <a:rPr sz="4150" b="1" spc="-345" dirty="0">
                <a:latin typeface="Arial"/>
                <a:cs typeface="Arial"/>
              </a:rPr>
              <a:t> </a:t>
            </a:r>
            <a:r>
              <a:rPr sz="4150" b="1" spc="-204" dirty="0">
                <a:latin typeface="Arial"/>
                <a:cs typeface="Arial"/>
              </a:rPr>
              <a:t>forwa</a:t>
            </a:r>
            <a:r>
              <a:rPr sz="4150" b="1" spc="-285" dirty="0">
                <a:latin typeface="Arial"/>
                <a:cs typeface="Arial"/>
              </a:rPr>
              <a:t>r</a:t>
            </a:r>
            <a:r>
              <a:rPr sz="4150" b="1" spc="-114" dirty="0">
                <a:latin typeface="Arial"/>
                <a:cs typeface="Arial"/>
              </a:rPr>
              <a:t>d</a:t>
            </a:r>
            <a:r>
              <a:rPr sz="4150" b="1" spc="45" dirty="0">
                <a:latin typeface="Arial"/>
                <a:cs typeface="Arial"/>
              </a:rPr>
              <a:t>,</a:t>
            </a:r>
            <a:r>
              <a:rPr sz="4150" b="1" spc="-345" dirty="0">
                <a:latin typeface="Arial"/>
                <a:cs typeface="Arial"/>
              </a:rPr>
              <a:t> </a:t>
            </a:r>
            <a:r>
              <a:rPr sz="4150" b="1" spc="-200" dirty="0">
                <a:latin typeface="Arial"/>
                <a:cs typeface="Arial"/>
              </a:rPr>
              <a:t>wha</a:t>
            </a:r>
            <a:r>
              <a:rPr sz="4150" b="1" spc="5" dirty="0">
                <a:latin typeface="Arial"/>
                <a:cs typeface="Arial"/>
              </a:rPr>
              <a:t>t</a:t>
            </a:r>
            <a:r>
              <a:rPr sz="4150" b="1" spc="-345" dirty="0">
                <a:latin typeface="Arial"/>
                <a:cs typeface="Arial"/>
              </a:rPr>
              <a:t> </a:t>
            </a:r>
            <a:r>
              <a:rPr sz="4150" b="1" spc="-280" dirty="0">
                <a:latin typeface="Arial"/>
                <a:cs typeface="Arial"/>
              </a:rPr>
              <a:t>ac</a:t>
            </a:r>
            <a:r>
              <a:rPr sz="4150" b="1" spc="-245" dirty="0">
                <a:latin typeface="Arial"/>
                <a:cs typeface="Arial"/>
              </a:rPr>
              <a:t>t</a:t>
            </a:r>
            <a:r>
              <a:rPr sz="4150" b="1" spc="-325" dirty="0">
                <a:latin typeface="Arial"/>
                <a:cs typeface="Arial"/>
              </a:rPr>
              <a:t>ions,  </a:t>
            </a:r>
            <a:r>
              <a:rPr sz="4150" b="1" spc="-235" dirty="0">
                <a:latin typeface="Arial"/>
                <a:cs typeface="Arial"/>
              </a:rPr>
              <a:t>ini</a:t>
            </a:r>
            <a:r>
              <a:rPr sz="4150" b="1" spc="-225" dirty="0">
                <a:latin typeface="Arial"/>
                <a:cs typeface="Arial"/>
              </a:rPr>
              <a:t>t</a:t>
            </a:r>
            <a:r>
              <a:rPr sz="4150" b="1" spc="-190" dirty="0">
                <a:latin typeface="Arial"/>
                <a:cs typeface="Arial"/>
              </a:rPr>
              <a:t>iat</a:t>
            </a:r>
            <a:r>
              <a:rPr sz="4150" b="1" spc="-335" dirty="0">
                <a:latin typeface="Arial"/>
                <a:cs typeface="Arial"/>
              </a:rPr>
              <a:t>ives</a:t>
            </a:r>
            <a:r>
              <a:rPr sz="4150" b="1" spc="-75" dirty="0">
                <a:latin typeface="Arial"/>
                <a:cs typeface="Arial"/>
              </a:rPr>
              <a:t>,</a:t>
            </a:r>
            <a:r>
              <a:rPr sz="4150" b="1" spc="-345" dirty="0">
                <a:latin typeface="Arial"/>
                <a:cs typeface="Arial"/>
              </a:rPr>
              <a:t> </a:t>
            </a:r>
            <a:r>
              <a:rPr sz="4150" b="1" spc="-365" dirty="0">
                <a:latin typeface="Arial"/>
                <a:cs typeface="Arial"/>
              </a:rPr>
              <a:t>change</a:t>
            </a:r>
            <a:r>
              <a:rPr sz="4150" b="1" spc="-145" dirty="0">
                <a:latin typeface="Arial"/>
                <a:cs typeface="Arial"/>
              </a:rPr>
              <a:t>s</a:t>
            </a:r>
            <a:r>
              <a:rPr sz="4150" b="1" spc="-345" dirty="0">
                <a:latin typeface="Arial"/>
                <a:cs typeface="Arial"/>
              </a:rPr>
              <a:t> </a:t>
            </a:r>
            <a:r>
              <a:rPr sz="4150" b="1" spc="-265" dirty="0">
                <a:latin typeface="Arial"/>
                <a:cs typeface="Arial"/>
              </a:rPr>
              <a:t>a</a:t>
            </a:r>
            <a:r>
              <a:rPr sz="4150" b="1" spc="-325" dirty="0">
                <a:latin typeface="Arial"/>
                <a:cs typeface="Arial"/>
              </a:rPr>
              <a:t>r</a:t>
            </a:r>
            <a:r>
              <a:rPr sz="4150" b="1" spc="65" dirty="0">
                <a:latin typeface="Arial"/>
                <a:cs typeface="Arial"/>
              </a:rPr>
              <a:t>e</a:t>
            </a:r>
            <a:r>
              <a:rPr sz="4150" b="1" spc="-345" dirty="0">
                <a:latin typeface="Arial"/>
                <a:cs typeface="Arial"/>
              </a:rPr>
              <a:t> </a:t>
            </a:r>
            <a:r>
              <a:rPr sz="4150" b="1" spc="-300" dirty="0">
                <a:latin typeface="Arial"/>
                <a:cs typeface="Arial"/>
              </a:rPr>
              <a:t>you  </a:t>
            </a:r>
            <a:r>
              <a:rPr sz="4150" b="1" spc="-280" dirty="0">
                <a:latin typeface="Arial"/>
                <a:cs typeface="Arial"/>
              </a:rPr>
              <a:t>plannin</a:t>
            </a:r>
            <a:r>
              <a:rPr sz="4150" b="1" spc="-85" dirty="0">
                <a:latin typeface="Arial"/>
                <a:cs typeface="Arial"/>
              </a:rPr>
              <a:t>g</a:t>
            </a:r>
            <a:r>
              <a:rPr sz="4150" b="1" spc="-345" dirty="0">
                <a:latin typeface="Arial"/>
                <a:cs typeface="Arial"/>
              </a:rPr>
              <a:t> </a:t>
            </a:r>
            <a:r>
              <a:rPr sz="4150" b="1" spc="-135" dirty="0">
                <a:latin typeface="Arial"/>
                <a:cs typeface="Arial"/>
              </a:rPr>
              <a:t>t</a:t>
            </a:r>
            <a:r>
              <a:rPr sz="4150" b="1" spc="140" dirty="0">
                <a:latin typeface="Arial"/>
                <a:cs typeface="Arial"/>
              </a:rPr>
              <a:t>o</a:t>
            </a:r>
            <a:r>
              <a:rPr sz="4150" b="1" spc="-345" dirty="0">
                <a:latin typeface="Arial"/>
                <a:cs typeface="Arial"/>
              </a:rPr>
              <a:t> </a:t>
            </a:r>
            <a:r>
              <a:rPr sz="4150" b="1" spc="-220" dirty="0">
                <a:latin typeface="Arial"/>
                <a:cs typeface="Arial"/>
              </a:rPr>
              <a:t>implemen</a:t>
            </a:r>
            <a:r>
              <a:rPr sz="4150" b="1" spc="-5" dirty="0">
                <a:latin typeface="Arial"/>
                <a:cs typeface="Arial"/>
              </a:rPr>
              <a:t>t</a:t>
            </a:r>
            <a:r>
              <a:rPr sz="4150" b="1" spc="-345" dirty="0">
                <a:latin typeface="Arial"/>
                <a:cs typeface="Arial"/>
              </a:rPr>
              <a:t> </a:t>
            </a:r>
            <a:r>
              <a:rPr sz="4150" b="1" spc="-135" dirty="0">
                <a:latin typeface="Arial"/>
                <a:cs typeface="Arial"/>
              </a:rPr>
              <a:t>t</a:t>
            </a:r>
            <a:r>
              <a:rPr sz="4150" b="1" spc="140" dirty="0">
                <a:latin typeface="Arial"/>
                <a:cs typeface="Arial"/>
              </a:rPr>
              <a:t>o</a:t>
            </a:r>
            <a:r>
              <a:rPr sz="4150" b="1" spc="-345" dirty="0">
                <a:latin typeface="Arial"/>
                <a:cs typeface="Arial"/>
              </a:rPr>
              <a:t> </a:t>
            </a:r>
            <a:r>
              <a:rPr sz="4150" b="1" spc="-370" dirty="0">
                <a:latin typeface="Arial"/>
                <a:cs typeface="Arial"/>
              </a:rPr>
              <a:t>ensu</a:t>
            </a:r>
            <a:r>
              <a:rPr sz="4150" b="1" spc="-390" dirty="0">
                <a:latin typeface="Arial"/>
                <a:cs typeface="Arial"/>
              </a:rPr>
              <a:t>r</a:t>
            </a:r>
            <a:r>
              <a:rPr sz="4150" b="1" spc="45" dirty="0">
                <a:latin typeface="Arial"/>
                <a:cs typeface="Arial"/>
              </a:rPr>
              <a:t>e  </a:t>
            </a:r>
            <a:r>
              <a:rPr sz="4150" b="1" spc="-185" dirty="0">
                <a:latin typeface="Arial"/>
                <a:cs typeface="Arial"/>
              </a:rPr>
              <a:t>t</a:t>
            </a:r>
            <a:r>
              <a:rPr sz="4150" b="1" spc="-165" dirty="0">
                <a:latin typeface="Arial"/>
                <a:cs typeface="Arial"/>
              </a:rPr>
              <a:t>h</a:t>
            </a:r>
            <a:r>
              <a:rPr sz="4150" b="1" spc="65" dirty="0">
                <a:latin typeface="Arial"/>
                <a:cs typeface="Arial"/>
              </a:rPr>
              <a:t>e</a:t>
            </a:r>
            <a:r>
              <a:rPr sz="4150" b="1" spc="-345" dirty="0">
                <a:latin typeface="Arial"/>
                <a:cs typeface="Arial"/>
              </a:rPr>
              <a:t> </a:t>
            </a:r>
            <a:r>
              <a:rPr sz="4150" b="1" spc="-145" dirty="0">
                <a:latin typeface="Arial"/>
                <a:cs typeface="Arial"/>
              </a:rPr>
              <a:t>e</a:t>
            </a:r>
            <a:r>
              <a:rPr sz="4150" b="1" spc="-525" dirty="0">
                <a:latin typeface="Arial"/>
                <a:cs typeface="Arial"/>
              </a:rPr>
              <a:t>c</a:t>
            </a:r>
            <a:r>
              <a:rPr sz="4150" b="1" spc="-220" dirty="0">
                <a:latin typeface="Arial"/>
                <a:cs typeface="Arial"/>
              </a:rPr>
              <a:t>o</a:t>
            </a:r>
            <a:r>
              <a:rPr sz="4150" b="1" spc="-370" dirty="0">
                <a:latin typeface="Arial"/>
                <a:cs typeface="Arial"/>
              </a:rPr>
              <a:t>n</a:t>
            </a:r>
            <a:r>
              <a:rPr sz="4150" b="1" spc="-220" dirty="0">
                <a:latin typeface="Arial"/>
                <a:cs typeface="Arial"/>
              </a:rPr>
              <a:t>o</a:t>
            </a:r>
            <a:r>
              <a:rPr sz="4150" b="1" spc="-300" dirty="0">
                <a:latin typeface="Arial"/>
                <a:cs typeface="Arial"/>
              </a:rPr>
              <a:t>m</a:t>
            </a:r>
            <a:r>
              <a:rPr sz="4150" b="1" spc="-290" dirty="0">
                <a:latin typeface="Arial"/>
                <a:cs typeface="Arial"/>
              </a:rPr>
              <a:t>i</a:t>
            </a:r>
            <a:r>
              <a:rPr sz="4150" b="1" spc="-315" dirty="0">
                <a:latin typeface="Arial"/>
                <a:cs typeface="Arial"/>
              </a:rPr>
              <a:t>c</a:t>
            </a:r>
            <a:r>
              <a:rPr sz="4150" b="1" spc="-345" dirty="0">
                <a:latin typeface="Arial"/>
                <a:cs typeface="Arial"/>
              </a:rPr>
              <a:t> </a:t>
            </a:r>
            <a:r>
              <a:rPr sz="4150" b="1" spc="-290" dirty="0">
                <a:latin typeface="Arial"/>
                <a:cs typeface="Arial"/>
              </a:rPr>
              <a:t>r</a:t>
            </a:r>
            <a:r>
              <a:rPr sz="4150" b="1" spc="-145" dirty="0">
                <a:latin typeface="Arial"/>
                <a:cs typeface="Arial"/>
              </a:rPr>
              <a:t>e</a:t>
            </a:r>
            <a:r>
              <a:rPr sz="4150" b="1" spc="-680" dirty="0">
                <a:latin typeface="Arial"/>
                <a:cs typeface="Arial"/>
              </a:rPr>
              <a:t>s</a:t>
            </a:r>
            <a:r>
              <a:rPr sz="4150" b="1" spc="-290" dirty="0">
                <a:latin typeface="Arial"/>
                <a:cs typeface="Arial"/>
              </a:rPr>
              <a:t>i</a:t>
            </a:r>
            <a:r>
              <a:rPr sz="4150" b="1" spc="-285" dirty="0">
                <a:latin typeface="Arial"/>
                <a:cs typeface="Arial"/>
              </a:rPr>
              <a:t>l</a:t>
            </a:r>
            <a:r>
              <a:rPr sz="4150" b="1" spc="-290" dirty="0">
                <a:latin typeface="Arial"/>
                <a:cs typeface="Arial"/>
              </a:rPr>
              <a:t>i</a:t>
            </a:r>
            <a:r>
              <a:rPr sz="4150" b="1" spc="-145" dirty="0">
                <a:latin typeface="Arial"/>
                <a:cs typeface="Arial"/>
              </a:rPr>
              <a:t>e</a:t>
            </a:r>
            <a:r>
              <a:rPr sz="4150" b="1" spc="-370" dirty="0">
                <a:latin typeface="Arial"/>
                <a:cs typeface="Arial"/>
              </a:rPr>
              <a:t>n</a:t>
            </a:r>
            <a:r>
              <a:rPr sz="4150" b="1" spc="-525" dirty="0">
                <a:latin typeface="Arial"/>
                <a:cs typeface="Arial"/>
              </a:rPr>
              <a:t>c</a:t>
            </a:r>
            <a:r>
              <a:rPr sz="4150" b="1" spc="65" dirty="0">
                <a:latin typeface="Arial"/>
                <a:cs typeface="Arial"/>
              </a:rPr>
              <a:t>e</a:t>
            </a:r>
            <a:r>
              <a:rPr sz="4150" b="1" spc="-345" dirty="0">
                <a:latin typeface="Arial"/>
                <a:cs typeface="Arial"/>
              </a:rPr>
              <a:t> </a:t>
            </a:r>
            <a:r>
              <a:rPr sz="4150" b="1" spc="-220" dirty="0">
                <a:latin typeface="Arial"/>
                <a:cs typeface="Arial"/>
              </a:rPr>
              <a:t>o</a:t>
            </a:r>
            <a:r>
              <a:rPr sz="4150" b="1" spc="75" dirty="0">
                <a:latin typeface="Arial"/>
                <a:cs typeface="Arial"/>
              </a:rPr>
              <a:t>f</a:t>
            </a:r>
            <a:r>
              <a:rPr sz="4150" b="1" spc="-345" dirty="0">
                <a:latin typeface="Arial"/>
                <a:cs typeface="Arial"/>
              </a:rPr>
              <a:t> </a:t>
            </a:r>
            <a:r>
              <a:rPr sz="4150" b="1" spc="-370" dirty="0">
                <a:latin typeface="Arial"/>
                <a:cs typeface="Arial"/>
              </a:rPr>
              <a:t>y</a:t>
            </a:r>
            <a:r>
              <a:rPr sz="4150" b="1" spc="-220" dirty="0">
                <a:latin typeface="Arial"/>
                <a:cs typeface="Arial"/>
              </a:rPr>
              <a:t>o</a:t>
            </a:r>
            <a:r>
              <a:rPr sz="4150" b="1" spc="-370" dirty="0">
                <a:latin typeface="Arial"/>
                <a:cs typeface="Arial"/>
              </a:rPr>
              <a:t>u</a:t>
            </a:r>
            <a:r>
              <a:rPr sz="4150" b="1" spc="-5" dirty="0">
                <a:latin typeface="Arial"/>
                <a:cs typeface="Arial"/>
              </a:rPr>
              <a:t>r  </a:t>
            </a:r>
            <a:r>
              <a:rPr sz="4150" b="1" spc="-420" dirty="0">
                <a:latin typeface="Arial"/>
                <a:cs typeface="Arial"/>
              </a:rPr>
              <a:t>busines</a:t>
            </a:r>
            <a:r>
              <a:rPr sz="4150" b="1" spc="-215" dirty="0">
                <a:latin typeface="Arial"/>
                <a:cs typeface="Arial"/>
              </a:rPr>
              <a:t>s</a:t>
            </a:r>
            <a:r>
              <a:rPr sz="4150" b="1" spc="-345" dirty="0">
                <a:latin typeface="Arial"/>
                <a:cs typeface="Arial"/>
              </a:rPr>
              <a:t> </a:t>
            </a:r>
            <a:r>
              <a:rPr sz="4150" b="1" spc="-220" dirty="0">
                <a:latin typeface="Arial"/>
                <a:cs typeface="Arial"/>
              </a:rPr>
              <a:t>o</a:t>
            </a:r>
            <a:r>
              <a:rPr sz="4150" b="1" spc="-10" dirty="0">
                <a:latin typeface="Arial"/>
                <a:cs typeface="Arial"/>
              </a:rPr>
              <a:t>r</a:t>
            </a:r>
            <a:r>
              <a:rPr sz="4150" b="1" spc="-345" dirty="0">
                <a:latin typeface="Arial"/>
                <a:cs typeface="Arial"/>
              </a:rPr>
              <a:t> </a:t>
            </a:r>
            <a:r>
              <a:rPr sz="4150" b="1" spc="-300" dirty="0">
                <a:latin typeface="Arial"/>
                <a:cs typeface="Arial"/>
              </a:rPr>
              <a:t>industr</a:t>
            </a:r>
            <a:r>
              <a:rPr sz="4150" b="1" spc="-105" dirty="0">
                <a:latin typeface="Arial"/>
                <a:cs typeface="Arial"/>
              </a:rPr>
              <a:t>y</a:t>
            </a:r>
            <a:r>
              <a:rPr sz="4150" b="1" spc="-345" dirty="0">
                <a:latin typeface="Arial"/>
                <a:cs typeface="Arial"/>
              </a:rPr>
              <a:t> </a:t>
            </a:r>
            <a:r>
              <a:rPr sz="4150" b="1" spc="-250" dirty="0">
                <a:latin typeface="Arial"/>
                <a:cs typeface="Arial"/>
              </a:rPr>
              <a:t>un</a:t>
            </a:r>
            <a:r>
              <a:rPr sz="4150" b="1" spc="-225" dirty="0">
                <a:latin typeface="Arial"/>
                <a:cs typeface="Arial"/>
              </a:rPr>
              <a:t>t</a:t>
            </a:r>
            <a:r>
              <a:rPr sz="4150" b="1" spc="-290" dirty="0">
                <a:latin typeface="Arial"/>
                <a:cs typeface="Arial"/>
              </a:rPr>
              <a:t>i</a:t>
            </a:r>
            <a:r>
              <a:rPr sz="4150" b="1" spc="-80" dirty="0">
                <a:latin typeface="Arial"/>
                <a:cs typeface="Arial"/>
              </a:rPr>
              <a:t>l</a:t>
            </a:r>
            <a:r>
              <a:rPr sz="4150" b="1" spc="-345" dirty="0">
                <a:latin typeface="Arial"/>
                <a:cs typeface="Arial"/>
              </a:rPr>
              <a:t> </a:t>
            </a:r>
            <a:r>
              <a:rPr sz="4150" b="1" spc="-175" dirty="0">
                <a:latin typeface="Arial"/>
                <a:cs typeface="Arial"/>
              </a:rPr>
              <a:t>2022?</a:t>
            </a:r>
            <a:endParaRPr sz="415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373</TotalTime>
  <Words>1383</Words>
  <Application>Microsoft Office PowerPoint</Application>
  <PresentationFormat>Custom</PresentationFormat>
  <Paragraphs>216</Paragraphs>
  <Slides>21</Slides>
  <Notes>19</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21</vt:i4>
      </vt:variant>
    </vt:vector>
  </HeadingPairs>
  <TitlesOfParts>
    <vt:vector size="40" baseType="lpstr">
      <vt:lpstr>Arial</vt:lpstr>
      <vt:lpstr>Avenir Black</vt:lpstr>
      <vt:lpstr>Avenir Book</vt:lpstr>
      <vt:lpstr>Avenir Heavy</vt:lpstr>
      <vt:lpstr>Avenir Medium</vt:lpstr>
      <vt:lpstr>Avenir Next</vt:lpstr>
      <vt:lpstr>Baskerville</vt:lpstr>
      <vt:lpstr>Baskerville Old Face</vt:lpstr>
      <vt:lpstr>Baskerville SemiBold</vt:lpstr>
      <vt:lpstr>Calibri</vt:lpstr>
      <vt:lpstr>Calisto MT</vt:lpstr>
      <vt:lpstr>Cambria</vt:lpstr>
      <vt:lpstr>Charter Roman</vt:lpstr>
      <vt:lpstr>Copperplate Gothic Bold</vt:lpstr>
      <vt:lpstr>franklin-gothic-urw</vt:lpstr>
      <vt:lpstr>Helvetica</vt:lpstr>
      <vt:lpstr>Palatino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140</vt:lpstr>
      <vt:lpstr>What Business Leaders Are Doing to  Survive until 2022</vt:lpstr>
      <vt:lpstr>1 Revenue</vt:lpstr>
      <vt:lpstr>3 Spending, Staff &amp;</vt:lpstr>
      <vt:lpstr>What Business Leaders Are Doing to  Survive until 2022</vt:lpstr>
      <vt:lpstr>What Business Leaders Are Doing to  Survive until 2022</vt:lpstr>
      <vt:lpstr>Getting to 2022: Short-Term Southeast Alaska</vt:lpstr>
      <vt:lpstr>Getting to 2022: Short-Term Southeast Alaska  Resilience Plan Prioritization</vt:lpstr>
      <vt:lpstr>Comprehensive Economic Development Strategy (CEDS) Initiatives</vt:lpstr>
      <vt:lpstr>2025 CEDS Priority  Initiatives</vt:lpstr>
      <vt:lpstr>EDA’s Investment priorities are:</vt:lpstr>
      <vt:lpstr>Available Relief 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 develp committee ppt</dc:title>
  <dc:creator>Meilani Schijvens</dc:creator>
  <cp:lastModifiedBy>Robert</cp:lastModifiedBy>
  <cp:revision>28</cp:revision>
  <cp:lastPrinted>2021-04-21T21:52:47Z</cp:lastPrinted>
  <dcterms:created xsi:type="dcterms:W3CDTF">2021-04-07T20:59:07Z</dcterms:created>
  <dcterms:modified xsi:type="dcterms:W3CDTF">2021-04-22T00:21:41Z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2021-04-07T00:00:00Z</vt:filetime>
  </property>
  <property fmtid="{D5CDD505-2E9C-101B-9397-08002B2CF9AE}" pid="3" name="Creator">
    <vt:lpwstr>Keynote</vt:lpwstr>
  </property>
  <property fmtid="{D5CDD505-2E9C-101B-9397-08002B2CF9AE}" pid="4" name="LastSaved">
    <vt:filetime>2021-04-07T00:00:00Z</vt:filetime>
  </property>
</Properties>
</file>